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81" r:id="rId4"/>
    <p:sldId id="315" r:id="rId5"/>
    <p:sldId id="264" r:id="rId6"/>
    <p:sldId id="266" r:id="rId7"/>
    <p:sldId id="267" r:id="rId8"/>
    <p:sldId id="268" r:id="rId9"/>
    <p:sldId id="269" r:id="rId10"/>
    <p:sldId id="270" r:id="rId11"/>
    <p:sldId id="271" r:id="rId12"/>
    <p:sldId id="274" r:id="rId13"/>
    <p:sldId id="272" r:id="rId14"/>
    <p:sldId id="273" r:id="rId15"/>
    <p:sldId id="276" r:id="rId16"/>
    <p:sldId id="277" r:id="rId17"/>
    <p:sldId id="278" r:id="rId18"/>
    <p:sldId id="279" r:id="rId19"/>
    <p:sldId id="280" r:id="rId20"/>
    <p:sldId id="265" r:id="rId21"/>
    <p:sldId id="316" r:id="rId22"/>
    <p:sldId id="282" r:id="rId23"/>
    <p:sldId id="289" r:id="rId24"/>
    <p:sldId id="317" r:id="rId25"/>
    <p:sldId id="283" r:id="rId26"/>
    <p:sldId id="291" r:id="rId27"/>
    <p:sldId id="285" r:id="rId28"/>
    <p:sldId id="296" r:id="rId29"/>
    <p:sldId id="292" r:id="rId30"/>
    <p:sldId id="299" r:id="rId31"/>
    <p:sldId id="297" r:id="rId32"/>
    <p:sldId id="302" r:id="rId33"/>
    <p:sldId id="313" r:id="rId34"/>
    <p:sldId id="314" r:id="rId35"/>
    <p:sldId id="286" r:id="rId36"/>
    <p:sldId id="301" r:id="rId37"/>
    <p:sldId id="284" r:id="rId38"/>
    <p:sldId id="300" r:id="rId39"/>
    <p:sldId id="287" r:id="rId40"/>
    <p:sldId id="295" r:id="rId41"/>
    <p:sldId id="288" r:id="rId42"/>
    <p:sldId id="290" r:id="rId43"/>
    <p:sldId id="304" r:id="rId44"/>
    <p:sldId id="305" r:id="rId45"/>
    <p:sldId id="303" r:id="rId46"/>
    <p:sldId id="306" r:id="rId47"/>
    <p:sldId id="307" r:id="rId48"/>
    <p:sldId id="308" r:id="rId49"/>
    <p:sldId id="309" r:id="rId50"/>
    <p:sldId id="312" r:id="rId51"/>
    <p:sldId id="311" r:id="rId52"/>
    <p:sldId id="258" r:id="rId53"/>
  </p:sldIdLst>
  <p:sldSz cx="18288000" cy="10287000"/>
  <p:notesSz cx="6858000" cy="9144000"/>
  <p:embeddedFontLst>
    <p:embeddedFont>
      <p:font typeface="Codec Pro ExtraBold" panose="020B0604020202020204" charset="0"/>
      <p:regular r:id="rId54"/>
    </p:embeddedFont>
    <p:embeddedFont>
      <p:font typeface="Open Sans" panose="020B0606030504020204" pitchFamily="34" charset="0"/>
      <p:regular r:id="rId55"/>
      <p:bold r:id="rId56"/>
      <p:italic r:id="rId57"/>
      <p:boldItalic r:id="rId58"/>
    </p:embeddedFont>
    <p:embeddedFont>
      <p:font typeface="Open Sans Bold" panose="020B0806030504020204" charset="0"/>
      <p:regular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517"/>
    <a:srgbClr val="FAFE6A"/>
    <a:srgbClr val="7CEB99"/>
    <a:srgbClr val="C88800"/>
    <a:srgbClr val="60A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46" d="100"/>
          <a:sy n="46" d="100"/>
        </p:scale>
        <p:origin x="75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5.fntdata"/><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admin.cms.sp.gov.br/dx/api/dam/v1/collections/e191309d-c3a8-401e-b7bb-27c4f8893b09/items/72ed8bee-1b8a-4531-b0b1-ce9abc9440b8/renditions/322a2aba-30b2-47a0-8920-fab45b0aa6ce?binary=true" TargetMode="External"/><Relationship Id="rId7" Type="http://schemas.openxmlformats.org/officeDocument/2006/relationships/hyperlink" Target="https://www.habitacao.sp.gov.br/habitacao/transparencia/participacao-social/conselhos-e-orgaos-colegiados/conselho-estadual-de-habitacao/!ut/p/z1/04_Sj9CPykssy0xPLMnMz0vMAfIjo8ziDSzMTIyM3Q2MLUOCnA3MQi0MnUNM3Zz9Xc30wyEKcABHA_0oovTjVhCF3_hw_Sg0K4KhJgQbeJgaersaEVDgboahANkNBs7upvgVmISZwBTgdmZBbmiEQaZnJgC9MqdR/"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habitacao.sp.gov.br/habitacao/transparencia/participacao-social/conselhos-e-orgaos-colegiados/conselho-gestor-do-fundo-paulista-de-habitacao-de-interesse-social" TargetMode="External"/><Relationship Id="rId5" Type="http://schemas.openxmlformats.org/officeDocument/2006/relationships/hyperlink" Target="http://www.planalto.gov.br/ccivil_03/_ato2004-2006/2005/lei/l11124.htm" TargetMode="External"/><Relationship Id="rId4" Type="http://schemas.openxmlformats.org/officeDocument/2006/relationships/hyperlink" Target="https://admin.cms.sp.gov.br/dx/api/dam/v1/collections/e191309d-c3a8-401e-b7bb-27c4f8893b09/items/30712f86-0bdc-4f86-853b-1c94ada16c18/renditions/47fdf137-9c62-4eab-b57e-b641096c9b33?binary=true"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admin.cms.sp.gov.br/dx/api/dam/v1/collections/e191309d-c3a8-401e-b7bb-27c4f8893b09/items/72ed8bee-1b8a-4531-b0b1-ce9abc9440b8/renditions/322a2aba-30b2-47a0-8920-fab45b0aa6ce?binary=true" TargetMode="External"/><Relationship Id="rId7" Type="http://schemas.openxmlformats.org/officeDocument/2006/relationships/hyperlink" Target="https://www.habitacao.sp.gov.br/habitacao/transparencia/participacao-social/conselhos-e-orgaos-colegiados/conselho-estadual-de-habitacao/!ut/p/z1/04_Sj9CPykssy0xPLMnMz0vMAfIjo8ziDSzMTIyM3Q2MLUOCnA3MQi0MnUNM3Zz9Xc30wyEKcABHA_0oovTjVhCF3_hw_Sg0K4KhJgQbeJgaersaEVDgboahANkNBs7upvgVmISZwBTgdmZBbmiEQaZnJgC9MqdR/"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habitacao.sp.gov.br/habitacao/transparencia/participacao-social/conselhos-e-orgaos-colegiados/conselho-gestor-do-fundo-paulista-de-habitacao-de-interesse-social" TargetMode="External"/><Relationship Id="rId5" Type="http://schemas.openxmlformats.org/officeDocument/2006/relationships/hyperlink" Target="http://www.planalto.gov.br/ccivil_03/_ato2004-2006/2005/lei/l11124.htm" TargetMode="External"/><Relationship Id="rId4" Type="http://schemas.openxmlformats.org/officeDocument/2006/relationships/hyperlink" Target="https://admin.cms.sp.gov.br/dx/api/dam/v1/collections/e191309d-c3a8-401e-b7bb-27c4f8893b09/items/30712f86-0bdc-4f86-853b-1c94ada16c18/renditions/47fdf137-9c62-4eab-b57e-b641096c9b33?binary=true"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3" name="Freeform 3"/>
          <p:cNvSpPr/>
          <p:nvPr/>
        </p:nvSpPr>
        <p:spPr>
          <a:xfrm>
            <a:off x="-1754" y="1880299"/>
            <a:ext cx="18288000" cy="8884683"/>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3"/>
            <a:stretch>
              <a:fillRect/>
            </a:stretch>
          </a:blipFill>
        </p:spPr>
      </p:sp>
      <p:sp>
        <p:nvSpPr>
          <p:cNvPr id="4" name="TextBox 4"/>
          <p:cNvSpPr txBox="1"/>
          <p:nvPr/>
        </p:nvSpPr>
        <p:spPr>
          <a:xfrm>
            <a:off x="1028700" y="1032892"/>
            <a:ext cx="8115300" cy="1694815"/>
          </a:xfrm>
          <a:prstGeom prst="rect">
            <a:avLst/>
          </a:prstGeom>
        </p:spPr>
        <p:txBody>
          <a:bodyPr lIns="0" tIns="0" rIns="0" bIns="0" rtlCol="0" anchor="t">
            <a:spAutoFit/>
          </a:bodyPr>
          <a:lstStyle/>
          <a:p>
            <a:pPr algn="l">
              <a:lnSpc>
                <a:spcPts val="6860"/>
              </a:lnSpc>
              <a:spcBef>
                <a:spcPct val="0"/>
              </a:spcBef>
            </a:pPr>
            <a:r>
              <a:rPr lang="en-US" sz="4900" b="1">
                <a:solidFill>
                  <a:srgbClr val="000000"/>
                </a:solidFill>
                <a:latin typeface="Open Sans Bold"/>
                <a:ea typeface="Open Sans Bold"/>
                <a:cs typeface="Open Sans Bold"/>
                <a:sym typeface="Open Sans Bold"/>
              </a:rPr>
              <a:t>Plano Local de Habitação de Interesse Social - PLHIS</a:t>
            </a:r>
          </a:p>
        </p:txBody>
      </p:sp>
      <p:sp>
        <p:nvSpPr>
          <p:cNvPr id="5" name="TextBox 5"/>
          <p:cNvSpPr txBox="1"/>
          <p:nvPr/>
        </p:nvSpPr>
        <p:spPr>
          <a:xfrm>
            <a:off x="-962163" y="2911181"/>
            <a:ext cx="9801317" cy="828040"/>
          </a:xfrm>
          <a:prstGeom prst="rect">
            <a:avLst/>
          </a:prstGeom>
        </p:spPr>
        <p:txBody>
          <a:bodyPr lIns="0" tIns="0" rIns="0" bIns="0" rtlCol="0" anchor="t">
            <a:spAutoFit/>
          </a:bodyPr>
          <a:lstStyle/>
          <a:p>
            <a:pPr algn="ctr">
              <a:lnSpc>
                <a:spcPts val="6859"/>
              </a:lnSpc>
              <a:spcBef>
                <a:spcPct val="0"/>
              </a:spcBef>
            </a:pPr>
            <a:r>
              <a:rPr lang="en-US" sz="4899" b="1">
                <a:solidFill>
                  <a:srgbClr val="FFFFFF"/>
                </a:solidFill>
                <a:latin typeface="Open Sans Bold"/>
                <a:ea typeface="Open Sans Bold"/>
                <a:cs typeface="Open Sans Bold"/>
                <a:sym typeface="Open Sans Bold"/>
              </a:rPr>
              <a:t>                             Embu das Artes  </a:t>
            </a:r>
          </a:p>
        </p:txBody>
      </p:sp>
      <p:sp>
        <p:nvSpPr>
          <p:cNvPr id="6" name="Fluxograma: Dados Armazenados 5">
            <a:extLst>
              <a:ext uri="{FF2B5EF4-FFF2-40B4-BE49-F238E27FC236}">
                <a16:creationId xmlns:a16="http://schemas.microsoft.com/office/drawing/2014/main" id="{C8382ACD-B3C6-2241-3795-9756CC7D36E5}"/>
              </a:ext>
            </a:extLst>
          </p:cNvPr>
          <p:cNvSpPr/>
          <p:nvPr/>
        </p:nvSpPr>
        <p:spPr>
          <a:xfrm rot="10800000">
            <a:off x="-1950073" y="2727707"/>
            <a:ext cx="10820400" cy="1441646"/>
          </a:xfrm>
          <a:prstGeom prst="flowChartOnlineStorag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CaixaDeTexto 6">
            <a:extLst>
              <a:ext uri="{FF2B5EF4-FFF2-40B4-BE49-F238E27FC236}">
                <a16:creationId xmlns:a16="http://schemas.microsoft.com/office/drawing/2014/main" id="{8AAD09AF-2624-4164-8735-50D23F2124AF}"/>
              </a:ext>
            </a:extLst>
          </p:cNvPr>
          <p:cNvSpPr txBox="1"/>
          <p:nvPr/>
        </p:nvSpPr>
        <p:spPr>
          <a:xfrm>
            <a:off x="2133600" y="3126244"/>
            <a:ext cx="6248400" cy="769441"/>
          </a:xfrm>
          <a:prstGeom prst="rect">
            <a:avLst/>
          </a:prstGeom>
          <a:noFill/>
        </p:spPr>
        <p:txBody>
          <a:bodyPr wrap="square" rtlCol="0">
            <a:spAutoFit/>
          </a:bodyPr>
          <a:lstStyle/>
          <a:p>
            <a:r>
              <a:rPr lang="pt-BR" sz="4400" b="1" dirty="0">
                <a:solidFill>
                  <a:schemeClr val="bg1"/>
                </a:solidFill>
              </a:rPr>
              <a:t>Embu das Artes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EABA485B-D370-E2EB-BB91-789FDCB44D5A}"/>
              </a:ext>
            </a:extLst>
          </p:cNvPr>
          <p:cNvSpPr/>
          <p:nvPr/>
        </p:nvSpPr>
        <p:spPr>
          <a:xfrm>
            <a:off x="0" y="1741800"/>
            <a:ext cx="18288000" cy="8686800"/>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stretch>
              <a:fillRect/>
            </a:stretch>
          </a:blipFill>
        </p:spPr>
      </p:sp>
      <p:sp>
        <p:nvSpPr>
          <p:cNvPr id="2" name="TextBox 2"/>
          <p:cNvSpPr txBox="1"/>
          <p:nvPr/>
        </p:nvSpPr>
        <p:spPr>
          <a:xfrm>
            <a:off x="990600" y="2247900"/>
            <a:ext cx="13068300" cy="1198533"/>
          </a:xfrm>
          <a:prstGeom prst="rect">
            <a:avLst/>
          </a:prstGeom>
        </p:spPr>
        <p:txBody>
          <a:bodyPr wrap="square" lIns="0" tIns="0" rIns="0" bIns="0" rtlCol="0" anchor="t">
            <a:spAutoFit/>
          </a:bodyPr>
          <a:lstStyle/>
          <a:p>
            <a:pPr algn="l">
              <a:lnSpc>
                <a:spcPts val="4200"/>
              </a:lnSpc>
              <a:spcBef>
                <a:spcPct val="0"/>
              </a:spcBef>
            </a:pPr>
            <a:r>
              <a:rPr lang="en-US" sz="6000" b="1" dirty="0" err="1">
                <a:solidFill>
                  <a:srgbClr val="000000"/>
                </a:solidFill>
                <a:latin typeface="Open Sans Bold"/>
                <a:ea typeface="Open Sans Bold"/>
                <a:cs typeface="Open Sans Bold"/>
                <a:sym typeface="Open Sans Bold"/>
              </a:rPr>
              <a:t>Quem</a:t>
            </a:r>
            <a:r>
              <a:rPr lang="en-US" sz="6000" b="1" dirty="0">
                <a:solidFill>
                  <a:srgbClr val="000000"/>
                </a:solidFill>
                <a:latin typeface="Open Sans Bold"/>
                <a:ea typeface="Open Sans Bold"/>
                <a:cs typeface="Open Sans Bold"/>
                <a:sym typeface="Open Sans Bold"/>
              </a:rPr>
              <a:t> </a:t>
            </a:r>
            <a:r>
              <a:rPr lang="en-US" sz="6000" b="1" dirty="0" err="1">
                <a:solidFill>
                  <a:srgbClr val="000000"/>
                </a:solidFill>
                <a:latin typeface="Open Sans Bold"/>
                <a:ea typeface="Open Sans Bold"/>
                <a:cs typeface="Open Sans Bold"/>
                <a:sym typeface="Open Sans Bold"/>
              </a:rPr>
              <a:t>somos</a:t>
            </a:r>
            <a:endParaRPr lang="en-US" sz="6000" b="1" dirty="0">
              <a:solidFill>
                <a:srgbClr val="000000"/>
              </a:solidFill>
              <a:latin typeface="Open Sans Bold"/>
              <a:ea typeface="Open Sans Bold"/>
              <a:cs typeface="Open Sans Bold"/>
              <a:sym typeface="Open Sans Bold"/>
            </a:endParaRPr>
          </a:p>
          <a:p>
            <a:pPr algn="l">
              <a:lnSpc>
                <a:spcPct val="150000"/>
              </a:lnSpc>
              <a:spcBef>
                <a:spcPct val="0"/>
              </a:spcBef>
            </a:pPr>
            <a:endParaRPr lang="en-US" sz="3200" dirty="0">
              <a:solidFill>
                <a:srgbClr val="000000"/>
              </a:solidFill>
              <a:latin typeface="Open Sans Bold"/>
              <a:ea typeface="Open Sans Bold"/>
              <a:cs typeface="Open Sans Bold"/>
              <a:sym typeface="Open Sans Bold"/>
            </a:endParaRPr>
          </a:p>
        </p:txBody>
      </p:sp>
      <p:sp>
        <p:nvSpPr>
          <p:cNvPr id="4" name="Freeform 4"/>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3"/>
            <a:stretch>
              <a:fillRect t="-325736" b="-71353"/>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17DE6F54-7652-57A0-B66F-AC20E1F09597}"/>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0EA0C02D-DD4D-7DE2-3388-43F2E4E33858}"/>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pic>
        <p:nvPicPr>
          <p:cNvPr id="9" name="Imagem 8">
            <a:extLst>
              <a:ext uri="{FF2B5EF4-FFF2-40B4-BE49-F238E27FC236}">
                <a16:creationId xmlns:a16="http://schemas.microsoft.com/office/drawing/2014/main" id="{610B725E-A680-74EB-171E-D233E0D83A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1978" y="-2421036"/>
            <a:ext cx="4399660" cy="7821619"/>
          </a:xfrm>
          <a:prstGeom prst="rect">
            <a:avLst/>
          </a:prstGeom>
        </p:spPr>
      </p:pic>
      <p:pic>
        <p:nvPicPr>
          <p:cNvPr id="7" name="Imagem 6">
            <a:extLst>
              <a:ext uri="{FF2B5EF4-FFF2-40B4-BE49-F238E27FC236}">
                <a16:creationId xmlns:a16="http://schemas.microsoft.com/office/drawing/2014/main" id="{D8097A5C-40D9-4036-F418-5E74A6EF45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1167" y="145817"/>
            <a:ext cx="3916460" cy="6788817"/>
          </a:xfrm>
          <a:prstGeom prst="rect">
            <a:avLst/>
          </a:prstGeom>
        </p:spPr>
      </p:pic>
      <p:pic>
        <p:nvPicPr>
          <p:cNvPr id="11" name="Imagem 10">
            <a:extLst>
              <a:ext uri="{FF2B5EF4-FFF2-40B4-BE49-F238E27FC236}">
                <a16:creationId xmlns:a16="http://schemas.microsoft.com/office/drawing/2014/main" id="{39C448C7-52E8-EC27-00A1-FA95B6A5C5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6049" y="1239298"/>
            <a:ext cx="4579939" cy="8142114"/>
          </a:xfrm>
          <a:prstGeom prst="rect">
            <a:avLst/>
          </a:prstGeom>
        </p:spPr>
      </p:pic>
      <p:sp>
        <p:nvSpPr>
          <p:cNvPr id="13" name="CaixaDeTexto 12">
            <a:extLst>
              <a:ext uri="{FF2B5EF4-FFF2-40B4-BE49-F238E27FC236}">
                <a16:creationId xmlns:a16="http://schemas.microsoft.com/office/drawing/2014/main" id="{C7362596-41F8-4783-1BD5-9D1093B1C797}"/>
              </a:ext>
            </a:extLst>
          </p:cNvPr>
          <p:cNvSpPr txBox="1"/>
          <p:nvPr/>
        </p:nvSpPr>
        <p:spPr>
          <a:xfrm>
            <a:off x="1965267" y="7976506"/>
            <a:ext cx="9144000" cy="760016"/>
          </a:xfrm>
          <a:prstGeom prst="rect">
            <a:avLst/>
          </a:prstGeom>
          <a:noFill/>
        </p:spPr>
        <p:txBody>
          <a:bodyPr wrap="square">
            <a:spAutoFit/>
          </a:bodyPr>
          <a:lstStyle/>
          <a:p>
            <a:pPr marL="4114800" lvl="8" indent="-457200" algn="r" fontAlgn="base">
              <a:lnSpc>
                <a:spcPct val="150000"/>
              </a:lnSpc>
              <a:buFont typeface="Wingdings" panose="05000000000000000000" pitchFamily="2" charset="2"/>
              <a:buChar char="q"/>
            </a:pPr>
            <a:r>
              <a:rPr lang="pt-BR" sz="3200" dirty="0" err="1">
                <a:solidFill>
                  <a:srgbClr val="000000"/>
                </a:solidFill>
                <a:latin typeface="Aptos" panose="020B0004020202020204" pitchFamily="34" charset="0"/>
              </a:rPr>
              <a:t>Alize</a:t>
            </a:r>
            <a:r>
              <a:rPr lang="pt-BR" sz="3200" dirty="0">
                <a:solidFill>
                  <a:srgbClr val="000000"/>
                </a:solidFill>
                <a:latin typeface="Aptos" panose="020B0004020202020204" pitchFamily="34" charset="0"/>
              </a:rPr>
              <a:t> Antunes </a:t>
            </a:r>
            <a:r>
              <a:rPr lang="pt-BR" sz="3200" b="0" i="0" u="none" strike="noStrike" dirty="0">
                <a:solidFill>
                  <a:srgbClr val="000000"/>
                </a:solidFill>
                <a:effectLst/>
                <a:latin typeface="Aptos" panose="020B0004020202020204" pitchFamily="34" charset="0"/>
              </a:rPr>
              <a:t>– estatística</a:t>
            </a:r>
          </a:p>
        </p:txBody>
      </p:sp>
      <p:sp>
        <p:nvSpPr>
          <p:cNvPr id="14" name="CaixaDeTexto 13">
            <a:extLst>
              <a:ext uri="{FF2B5EF4-FFF2-40B4-BE49-F238E27FC236}">
                <a16:creationId xmlns:a16="http://schemas.microsoft.com/office/drawing/2014/main" id="{F2C2C425-D6C0-D441-59EC-EBEC87E1AFEE}"/>
              </a:ext>
            </a:extLst>
          </p:cNvPr>
          <p:cNvSpPr txBox="1"/>
          <p:nvPr/>
        </p:nvSpPr>
        <p:spPr>
          <a:xfrm>
            <a:off x="5580894" y="4698726"/>
            <a:ext cx="11759455" cy="760016"/>
          </a:xfrm>
          <a:prstGeom prst="rect">
            <a:avLst/>
          </a:prstGeom>
          <a:noFill/>
        </p:spPr>
        <p:txBody>
          <a:bodyPr wrap="square">
            <a:spAutoFit/>
          </a:bodyPr>
          <a:lstStyle/>
          <a:p>
            <a:pPr marL="4114800" lvl="8" indent="-457200" algn="r" fontAlgn="base">
              <a:lnSpc>
                <a:spcPct val="150000"/>
              </a:lnSpc>
              <a:buFont typeface="Wingdings" panose="05000000000000000000" pitchFamily="2" charset="2"/>
              <a:buChar char="q"/>
            </a:pPr>
            <a:r>
              <a:rPr lang="pt-BR" sz="3200" dirty="0">
                <a:solidFill>
                  <a:srgbClr val="000000"/>
                </a:solidFill>
                <a:latin typeface="Aptos" panose="020B0004020202020204" pitchFamily="34" charset="0"/>
              </a:rPr>
              <a:t>Luci Ellen Coelho </a:t>
            </a:r>
            <a:r>
              <a:rPr lang="pt-BR" sz="3200" b="0" i="0" u="none" strike="noStrike" dirty="0">
                <a:solidFill>
                  <a:srgbClr val="000000"/>
                </a:solidFill>
                <a:effectLst/>
                <a:latin typeface="Aptos" panose="020B0004020202020204" pitchFamily="34" charset="0"/>
              </a:rPr>
              <a:t>– coordenação técnica</a:t>
            </a:r>
          </a:p>
        </p:txBody>
      </p:sp>
      <p:sp>
        <p:nvSpPr>
          <p:cNvPr id="15" name="CaixaDeTexto 14">
            <a:extLst>
              <a:ext uri="{FF2B5EF4-FFF2-40B4-BE49-F238E27FC236}">
                <a16:creationId xmlns:a16="http://schemas.microsoft.com/office/drawing/2014/main" id="{0BD248BC-AB20-AD9A-8669-BCCF7258496D}"/>
              </a:ext>
            </a:extLst>
          </p:cNvPr>
          <p:cNvSpPr txBox="1"/>
          <p:nvPr/>
        </p:nvSpPr>
        <p:spPr>
          <a:xfrm>
            <a:off x="1965267" y="6337616"/>
            <a:ext cx="15354300" cy="760016"/>
          </a:xfrm>
          <a:prstGeom prst="rect">
            <a:avLst/>
          </a:prstGeom>
          <a:noFill/>
        </p:spPr>
        <p:txBody>
          <a:bodyPr wrap="square">
            <a:spAutoFit/>
          </a:bodyPr>
          <a:lstStyle/>
          <a:p>
            <a:pPr marL="4114800" lvl="8" indent="-457200" algn="r" fontAlgn="base">
              <a:lnSpc>
                <a:spcPct val="150000"/>
              </a:lnSpc>
              <a:buFont typeface="Wingdings" panose="05000000000000000000" pitchFamily="2" charset="2"/>
              <a:buChar char="q"/>
            </a:pPr>
            <a:r>
              <a:rPr lang="pt-BR" sz="3200" b="0" i="0" u="none" strike="noStrike" dirty="0">
                <a:solidFill>
                  <a:srgbClr val="000000"/>
                </a:solidFill>
                <a:effectLst/>
                <a:latin typeface="Aptos" panose="020B0004020202020204" pitchFamily="34" charset="0"/>
              </a:rPr>
              <a:t>Mayara </a:t>
            </a:r>
            <a:r>
              <a:rPr lang="pt-BR" sz="3200" b="0" i="0" u="none" strike="noStrike" dirty="0" err="1">
                <a:solidFill>
                  <a:srgbClr val="000000"/>
                </a:solidFill>
                <a:effectLst/>
                <a:latin typeface="Aptos" panose="020B0004020202020204" pitchFamily="34" charset="0"/>
              </a:rPr>
              <a:t>Cornelo</a:t>
            </a:r>
            <a:r>
              <a:rPr lang="pt-BR" sz="3200" b="0" i="0" u="none" strike="noStrike" dirty="0">
                <a:solidFill>
                  <a:srgbClr val="000000"/>
                </a:solidFill>
                <a:effectLst/>
                <a:latin typeface="Aptos" panose="020B0004020202020204" pitchFamily="34" charset="0"/>
              </a:rPr>
              <a:t> – coordenação administrativa </a:t>
            </a:r>
          </a:p>
        </p:txBody>
      </p:sp>
    </p:spTree>
    <p:extLst>
      <p:ext uri="{BB962C8B-B14F-4D97-AF65-F5344CB8AC3E}">
        <p14:creationId xmlns:p14="http://schemas.microsoft.com/office/powerpoint/2010/main" val="561010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DD287-2476-FBFA-71F4-7F7A5794FF31}"/>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3D25C6D3-807F-8C90-87F5-855620E1A04E}"/>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4"/>
            <a:stretch>
              <a:fillRect t="-325736" b="-71353"/>
            </a:stretch>
          </a:blipFill>
        </p:spPr>
      </p:sp>
      <p:pic>
        <p:nvPicPr>
          <p:cNvPr id="3" name="videoplayback">
            <a:hlinkClick r:id="" action="ppaction://media"/>
            <a:extLst>
              <a:ext uri="{FF2B5EF4-FFF2-40B4-BE49-F238E27FC236}">
                <a16:creationId xmlns:a16="http://schemas.microsoft.com/office/drawing/2014/main" id="{01493D07-5C74-7333-8B89-4D7DF0B1838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67833" y="1489774"/>
            <a:ext cx="14173200" cy="7972425"/>
          </a:xfrm>
          <a:prstGeom prst="rect">
            <a:avLst/>
          </a:prstGeom>
        </p:spPr>
      </p:pic>
    </p:spTree>
    <p:extLst>
      <p:ext uri="{BB962C8B-B14F-4D97-AF65-F5344CB8AC3E}">
        <p14:creationId xmlns:p14="http://schemas.microsoft.com/office/powerpoint/2010/main" val="231189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6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A23B2C3-7DD0-AB58-8044-D27CCD3246D7}"/>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2445D078-0FB8-4602-9343-A41362B2583D}"/>
              </a:ext>
            </a:extLst>
          </p:cNvPr>
          <p:cNvSpPr/>
          <p:nvPr/>
        </p:nvSpPr>
        <p:spPr>
          <a:xfrm>
            <a:off x="1981200" y="2088881"/>
            <a:ext cx="14036874"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B7C2BF71-7F31-8082-09BF-406EA305DF43}"/>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CaixaDeTexto 5">
            <a:extLst>
              <a:ext uri="{FF2B5EF4-FFF2-40B4-BE49-F238E27FC236}">
                <a16:creationId xmlns:a16="http://schemas.microsoft.com/office/drawing/2014/main" id="{A9337FC4-0135-5083-5B05-CE11F6D7EDD4}"/>
              </a:ext>
            </a:extLst>
          </p:cNvPr>
          <p:cNvSpPr txBox="1"/>
          <p:nvPr/>
        </p:nvSpPr>
        <p:spPr>
          <a:xfrm>
            <a:off x="2250876" y="2126981"/>
            <a:ext cx="14036874" cy="1003031"/>
          </a:xfrm>
          <a:prstGeom prst="rect">
            <a:avLst/>
          </a:prstGeom>
          <a:noFill/>
        </p:spPr>
        <p:txBody>
          <a:bodyPr wrap="square">
            <a:spAutoFit/>
          </a:bodyPr>
          <a:lstStyle/>
          <a:p>
            <a:pPr algn="just" rtl="0">
              <a:lnSpc>
                <a:spcPct val="150000"/>
              </a:lnSpc>
              <a:spcBef>
                <a:spcPts val="0"/>
              </a:spcBef>
              <a:spcAft>
                <a:spcPts val="0"/>
              </a:spcAft>
            </a:pPr>
            <a:r>
              <a:rPr lang="pt-BR" sz="4400" b="1" dirty="0"/>
              <a:t>Sistema Nacional De Habitação de Interesse Social – SNHIS</a:t>
            </a:r>
          </a:p>
        </p:txBody>
      </p:sp>
      <p:sp>
        <p:nvSpPr>
          <p:cNvPr id="9" name="CaixaDeTexto 8">
            <a:extLst>
              <a:ext uri="{FF2B5EF4-FFF2-40B4-BE49-F238E27FC236}">
                <a16:creationId xmlns:a16="http://schemas.microsoft.com/office/drawing/2014/main" id="{4A3E12D1-9B8F-007A-F6F6-0E62F63B3698}"/>
              </a:ext>
            </a:extLst>
          </p:cNvPr>
          <p:cNvSpPr txBox="1"/>
          <p:nvPr/>
        </p:nvSpPr>
        <p:spPr>
          <a:xfrm>
            <a:off x="1981200" y="4681835"/>
            <a:ext cx="14036874" cy="2308324"/>
          </a:xfrm>
          <a:prstGeom prst="rect">
            <a:avLst/>
          </a:prstGeom>
          <a:noFill/>
        </p:spPr>
        <p:txBody>
          <a:bodyPr wrap="square">
            <a:spAutoFit/>
          </a:bodyPr>
          <a:lstStyle/>
          <a:p>
            <a:pPr algn="just"/>
            <a:r>
              <a:rPr lang="pt-BR" sz="3600" dirty="0"/>
              <a:t>Instituído pela Lei Federal nº 11.124, de 16 de junho de 2005, seu principal objetivo é </a:t>
            </a:r>
            <a:r>
              <a:rPr lang="pt-BR" sz="3600" b="1" dirty="0">
                <a:highlight>
                  <a:srgbClr val="FFFF00"/>
                </a:highlight>
              </a:rPr>
              <a:t>IMPLEMENTAR</a:t>
            </a:r>
            <a:r>
              <a:rPr lang="pt-BR" sz="3600" dirty="0"/>
              <a:t> políticas e programas que </a:t>
            </a:r>
            <a:r>
              <a:rPr lang="pt-BR" sz="3600" b="1" dirty="0">
                <a:highlight>
                  <a:srgbClr val="FFFF00"/>
                </a:highlight>
              </a:rPr>
              <a:t>PROMOVAM</a:t>
            </a:r>
            <a:r>
              <a:rPr lang="pt-BR" sz="3600" dirty="0"/>
              <a:t> o acesso à moradia digna para a população de baixa renda, que </a:t>
            </a:r>
            <a:r>
              <a:rPr lang="pt-BR" sz="3600" b="1" dirty="0">
                <a:highlight>
                  <a:srgbClr val="FFFF00"/>
                </a:highlight>
              </a:rPr>
              <a:t>REPRESENTA</a:t>
            </a:r>
            <a:r>
              <a:rPr lang="pt-BR" sz="3600" dirty="0"/>
              <a:t> a </a:t>
            </a:r>
            <a:r>
              <a:rPr lang="pt-BR" sz="3600" b="1" dirty="0">
                <a:highlight>
                  <a:srgbClr val="FFFF00"/>
                </a:highlight>
              </a:rPr>
              <a:t>MAIOR</a:t>
            </a:r>
            <a:r>
              <a:rPr lang="pt-BR" sz="3600" dirty="0"/>
              <a:t> parte do déficit habitacional no país.</a:t>
            </a:r>
          </a:p>
        </p:txBody>
      </p:sp>
    </p:spTree>
    <p:extLst>
      <p:ext uri="{BB962C8B-B14F-4D97-AF65-F5344CB8AC3E}">
        <p14:creationId xmlns:p14="http://schemas.microsoft.com/office/powerpoint/2010/main" val="2087814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2ABAA88-DC58-3127-14E8-CE5E55D60B90}"/>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BB18372F-178B-5117-4B47-7E08827A354B}"/>
              </a:ext>
            </a:extLst>
          </p:cNvPr>
          <p:cNvSpPr/>
          <p:nvPr/>
        </p:nvSpPr>
        <p:spPr>
          <a:xfrm>
            <a:off x="1143000" y="2042548"/>
            <a:ext cx="161163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09DA1C12-442C-7049-6D85-5DF91D12DD51}"/>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CaixaDeTexto 5">
            <a:extLst>
              <a:ext uri="{FF2B5EF4-FFF2-40B4-BE49-F238E27FC236}">
                <a16:creationId xmlns:a16="http://schemas.microsoft.com/office/drawing/2014/main" id="{1907EFEA-97B4-1B3F-5EC5-9F58E74EEBE3}"/>
              </a:ext>
            </a:extLst>
          </p:cNvPr>
          <p:cNvSpPr txBox="1"/>
          <p:nvPr/>
        </p:nvSpPr>
        <p:spPr>
          <a:xfrm>
            <a:off x="4572000" y="2023498"/>
            <a:ext cx="9906000" cy="1003031"/>
          </a:xfrm>
          <a:prstGeom prst="rect">
            <a:avLst/>
          </a:prstGeom>
          <a:noFill/>
        </p:spPr>
        <p:txBody>
          <a:bodyPr wrap="square">
            <a:spAutoFit/>
          </a:bodyPr>
          <a:lstStyle/>
          <a:p>
            <a:pPr algn="just" rtl="0">
              <a:lnSpc>
                <a:spcPct val="150000"/>
              </a:lnSpc>
              <a:spcBef>
                <a:spcPts val="0"/>
              </a:spcBef>
              <a:spcAft>
                <a:spcPts val="0"/>
              </a:spcAft>
            </a:pPr>
            <a:r>
              <a:rPr lang="pt-BR" sz="4400" b="1" dirty="0"/>
              <a:t>Conselho das Cidades ou “</a:t>
            </a:r>
            <a:r>
              <a:rPr lang="pt-BR" sz="4400" b="1" dirty="0" err="1"/>
              <a:t>ConCidades</a:t>
            </a:r>
            <a:r>
              <a:rPr lang="pt-BR" sz="4400" b="1" dirty="0"/>
              <a:t>”</a:t>
            </a:r>
          </a:p>
        </p:txBody>
      </p:sp>
      <p:sp>
        <p:nvSpPr>
          <p:cNvPr id="9" name="CaixaDeTexto 8">
            <a:extLst>
              <a:ext uri="{FF2B5EF4-FFF2-40B4-BE49-F238E27FC236}">
                <a16:creationId xmlns:a16="http://schemas.microsoft.com/office/drawing/2014/main" id="{9BA1CCDE-A3DB-B7C8-48E0-76B38FBE38F2}"/>
              </a:ext>
            </a:extLst>
          </p:cNvPr>
          <p:cNvSpPr txBox="1"/>
          <p:nvPr/>
        </p:nvSpPr>
        <p:spPr>
          <a:xfrm>
            <a:off x="1085850" y="4533900"/>
            <a:ext cx="16116300" cy="3416320"/>
          </a:xfrm>
          <a:prstGeom prst="rect">
            <a:avLst/>
          </a:prstGeom>
          <a:noFill/>
        </p:spPr>
        <p:txBody>
          <a:bodyPr wrap="square">
            <a:spAutoFit/>
          </a:bodyPr>
          <a:lstStyle/>
          <a:p>
            <a:pPr algn="just"/>
            <a:r>
              <a:rPr lang="pt-BR" sz="3600" dirty="0"/>
              <a:t>O Conselho das Cidades, conhecido como *</a:t>
            </a:r>
            <a:r>
              <a:rPr lang="pt-BR" sz="3600" dirty="0" err="1"/>
              <a:t>ConCidades</a:t>
            </a:r>
            <a:r>
              <a:rPr lang="pt-BR" sz="3600" dirty="0"/>
              <a:t>*, é um órgão colegiado que reúne </a:t>
            </a:r>
            <a:r>
              <a:rPr lang="pt-BR" sz="3600" b="1" dirty="0">
                <a:highlight>
                  <a:srgbClr val="FFFF00"/>
                </a:highlight>
              </a:rPr>
              <a:t>REPRESENTANTES</a:t>
            </a:r>
            <a:r>
              <a:rPr lang="pt-BR" sz="3600" dirty="0"/>
              <a:t> do governo e da sociedade civil, funcionando como um espaço de diálogo e formulação de políticas públicas voltadas ao desenvolvimento urbano no Brasil,  Criado em 2004 pelo Decreto nº 5.031, como objetivo central </a:t>
            </a:r>
            <a:r>
              <a:rPr lang="pt-BR" sz="3600" b="1" dirty="0">
                <a:highlight>
                  <a:srgbClr val="FFFF00"/>
                </a:highlight>
              </a:rPr>
              <a:t>DEBATER E PROPOR </a:t>
            </a:r>
            <a:r>
              <a:rPr lang="pt-BR" sz="3600" dirty="0"/>
              <a:t>diretrizes para políticas de urbanização, habitação, saneamento ambiental, mobilidade urbana e planejamento territorial.</a:t>
            </a:r>
          </a:p>
        </p:txBody>
      </p:sp>
    </p:spTree>
    <p:extLst>
      <p:ext uri="{BB962C8B-B14F-4D97-AF65-F5344CB8AC3E}">
        <p14:creationId xmlns:p14="http://schemas.microsoft.com/office/powerpoint/2010/main" val="3114781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AE297AB-2C59-46E1-5611-514D14F2497F}"/>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5D0E7A1F-970D-95BD-894B-3284A8B34E4E}"/>
              </a:ext>
            </a:extLst>
          </p:cNvPr>
          <p:cNvSpPr/>
          <p:nvPr/>
        </p:nvSpPr>
        <p:spPr>
          <a:xfrm>
            <a:off x="2362200" y="2046905"/>
            <a:ext cx="135636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F35E640E-7960-55B5-7B9E-9C067B9D84B3}"/>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CaixaDeTexto 5">
            <a:extLst>
              <a:ext uri="{FF2B5EF4-FFF2-40B4-BE49-F238E27FC236}">
                <a16:creationId xmlns:a16="http://schemas.microsoft.com/office/drawing/2014/main" id="{A4B9C167-AADC-3281-3546-7AA59D008126}"/>
              </a:ext>
            </a:extLst>
          </p:cNvPr>
          <p:cNvSpPr txBox="1"/>
          <p:nvPr/>
        </p:nvSpPr>
        <p:spPr>
          <a:xfrm>
            <a:off x="2362200" y="2046905"/>
            <a:ext cx="13563600" cy="1003031"/>
          </a:xfrm>
          <a:prstGeom prst="rect">
            <a:avLst/>
          </a:prstGeom>
          <a:noFill/>
        </p:spPr>
        <p:txBody>
          <a:bodyPr wrap="square">
            <a:spAutoFit/>
          </a:bodyPr>
          <a:lstStyle/>
          <a:p>
            <a:pPr algn="just" rtl="0">
              <a:lnSpc>
                <a:spcPct val="150000"/>
              </a:lnSpc>
              <a:spcBef>
                <a:spcPts val="0"/>
              </a:spcBef>
              <a:spcAft>
                <a:spcPts val="0"/>
              </a:spcAft>
            </a:pPr>
            <a:r>
              <a:rPr lang="pt-BR" sz="4400" b="1" dirty="0"/>
              <a:t>Fundo Nacional de Habitação de Interesse Social - FNHIS</a:t>
            </a:r>
          </a:p>
        </p:txBody>
      </p:sp>
      <p:sp>
        <p:nvSpPr>
          <p:cNvPr id="9" name="CaixaDeTexto 8">
            <a:extLst>
              <a:ext uri="{FF2B5EF4-FFF2-40B4-BE49-F238E27FC236}">
                <a16:creationId xmlns:a16="http://schemas.microsoft.com/office/drawing/2014/main" id="{DE8D9C30-2F17-2868-3525-3038CCB26180}"/>
              </a:ext>
            </a:extLst>
          </p:cNvPr>
          <p:cNvSpPr txBox="1"/>
          <p:nvPr/>
        </p:nvSpPr>
        <p:spPr>
          <a:xfrm>
            <a:off x="2362200" y="4610100"/>
            <a:ext cx="13563600" cy="3970318"/>
          </a:xfrm>
          <a:prstGeom prst="rect">
            <a:avLst/>
          </a:prstGeom>
          <a:noFill/>
        </p:spPr>
        <p:txBody>
          <a:bodyPr wrap="square">
            <a:spAutoFit/>
          </a:bodyPr>
          <a:lstStyle/>
          <a:p>
            <a:pPr algn="just"/>
            <a:r>
              <a:rPr lang="pt-BR" sz="3600" dirty="0"/>
              <a:t>O Fundo Nacional de Habitação de Interesse Social (FNHIS) é um fundo </a:t>
            </a:r>
            <a:r>
              <a:rPr lang="pt-BR" sz="3600" b="1" dirty="0">
                <a:highlight>
                  <a:srgbClr val="FFFF00"/>
                </a:highlight>
              </a:rPr>
              <a:t>PÚBLICO</a:t>
            </a:r>
            <a:r>
              <a:rPr lang="pt-BR" sz="3600" dirty="0"/>
              <a:t> destinado a financiar iniciativas habitacionais voltadas para a população de baixa renda no Brasil. Criado pela Lei Federal nº 11.124 de 2005, o FNHIS é administrado pelo Ministério das Cidades e coordenado pela Secretaria Nacional de Habitação, com o objetivo de </a:t>
            </a:r>
            <a:r>
              <a:rPr lang="pt-BR" sz="3600" b="1" dirty="0">
                <a:highlight>
                  <a:srgbClr val="FFFF00"/>
                </a:highlight>
              </a:rPr>
              <a:t>REDUZIR</a:t>
            </a:r>
            <a:r>
              <a:rPr lang="pt-BR" sz="3600" dirty="0"/>
              <a:t> o déficit habitacional e </a:t>
            </a:r>
            <a:r>
              <a:rPr lang="pt-BR" sz="3600" b="1" dirty="0">
                <a:highlight>
                  <a:srgbClr val="FFFF00"/>
                </a:highlight>
              </a:rPr>
              <a:t>GARANTIR</a:t>
            </a:r>
            <a:r>
              <a:rPr lang="pt-BR" sz="3600" dirty="0"/>
              <a:t> moradia digna para famílias em situação de vulnerabilidade social.</a:t>
            </a:r>
          </a:p>
        </p:txBody>
      </p:sp>
    </p:spTree>
    <p:extLst>
      <p:ext uri="{BB962C8B-B14F-4D97-AF65-F5344CB8AC3E}">
        <p14:creationId xmlns:p14="http://schemas.microsoft.com/office/powerpoint/2010/main" val="4199590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F6BA202A-CBBE-1EA3-AE43-9506C59AD9A8}"/>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F15CA74E-3A3F-11AF-A281-A3CBD1B76FA8}"/>
              </a:ext>
            </a:extLst>
          </p:cNvPr>
          <p:cNvSpPr/>
          <p:nvPr/>
        </p:nvSpPr>
        <p:spPr>
          <a:xfrm>
            <a:off x="2362200" y="2046905"/>
            <a:ext cx="135636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0130A0EE-08D0-DEA3-D58D-9D47A7CB5984}"/>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CaixaDeTexto 5">
            <a:extLst>
              <a:ext uri="{FF2B5EF4-FFF2-40B4-BE49-F238E27FC236}">
                <a16:creationId xmlns:a16="http://schemas.microsoft.com/office/drawing/2014/main" id="{61221093-E229-3DC6-537E-37FE652C0384}"/>
              </a:ext>
            </a:extLst>
          </p:cNvPr>
          <p:cNvSpPr txBox="1"/>
          <p:nvPr/>
        </p:nvSpPr>
        <p:spPr>
          <a:xfrm>
            <a:off x="2609850" y="2046905"/>
            <a:ext cx="13315950" cy="1003031"/>
          </a:xfrm>
          <a:prstGeom prst="rect">
            <a:avLst/>
          </a:prstGeom>
          <a:noFill/>
        </p:spPr>
        <p:txBody>
          <a:bodyPr wrap="square">
            <a:spAutoFit/>
          </a:bodyPr>
          <a:lstStyle/>
          <a:p>
            <a:pPr algn="just" rtl="0">
              <a:lnSpc>
                <a:spcPct val="150000"/>
              </a:lnSpc>
              <a:spcBef>
                <a:spcPts val="0"/>
              </a:spcBef>
              <a:spcAft>
                <a:spcPts val="0"/>
              </a:spcAft>
            </a:pPr>
            <a:r>
              <a:rPr lang="pt-BR" sz="4400" b="1" dirty="0"/>
              <a:t>Fundo</a:t>
            </a:r>
            <a:r>
              <a:rPr lang="pt-BR" sz="4400" dirty="0"/>
              <a:t> </a:t>
            </a:r>
            <a:r>
              <a:rPr lang="pt-BR" sz="4400" b="1" dirty="0"/>
              <a:t>Nacional de Habitação de Interesse Social - FNHIS</a:t>
            </a:r>
          </a:p>
        </p:txBody>
      </p:sp>
      <p:sp>
        <p:nvSpPr>
          <p:cNvPr id="9" name="CaixaDeTexto 8">
            <a:extLst>
              <a:ext uri="{FF2B5EF4-FFF2-40B4-BE49-F238E27FC236}">
                <a16:creationId xmlns:a16="http://schemas.microsoft.com/office/drawing/2014/main" id="{49D33EC4-7BC0-0ED8-B66C-F39F2A463444}"/>
              </a:ext>
            </a:extLst>
          </p:cNvPr>
          <p:cNvSpPr txBox="1"/>
          <p:nvPr/>
        </p:nvSpPr>
        <p:spPr>
          <a:xfrm>
            <a:off x="2362200" y="3899436"/>
            <a:ext cx="13563600" cy="6186309"/>
          </a:xfrm>
          <a:prstGeom prst="rect">
            <a:avLst/>
          </a:prstGeom>
          <a:noFill/>
        </p:spPr>
        <p:txBody>
          <a:bodyPr wrap="square">
            <a:spAutoFit/>
          </a:bodyPr>
          <a:lstStyle/>
          <a:p>
            <a:pPr marL="571500" indent="-571500" algn="just">
              <a:buFont typeface="Wingdings" panose="05000000000000000000" pitchFamily="2" charset="2"/>
              <a:buChar char="q"/>
            </a:pPr>
            <a:r>
              <a:rPr lang="pt-BR" sz="3600" dirty="0"/>
              <a:t>Os recursos do </a:t>
            </a:r>
            <a:r>
              <a:rPr lang="pt-BR" sz="3600" b="1" dirty="0"/>
              <a:t>FNHIS</a:t>
            </a:r>
            <a:r>
              <a:rPr lang="pt-BR" sz="3600" dirty="0"/>
              <a:t> podem ser aplicados em diversos projetos habitacionais, como a</a:t>
            </a:r>
            <a:r>
              <a:rPr lang="pt-BR" sz="3600" b="1" dirty="0"/>
              <a:t> </a:t>
            </a:r>
            <a:r>
              <a:rPr lang="pt-BR" sz="3600" b="1" dirty="0">
                <a:highlight>
                  <a:srgbClr val="FFFF00"/>
                </a:highlight>
              </a:rPr>
              <a:t>CONSTRUÇÃO</a:t>
            </a:r>
            <a:r>
              <a:rPr lang="pt-BR" sz="3600" b="1" dirty="0"/>
              <a:t> </a:t>
            </a:r>
            <a:r>
              <a:rPr lang="pt-BR" sz="3600" dirty="0"/>
              <a:t>de novas moradias, </a:t>
            </a:r>
          </a:p>
          <a:p>
            <a:pPr marL="571500" indent="-571500" algn="just">
              <a:buFont typeface="Wingdings" panose="05000000000000000000" pitchFamily="2" charset="2"/>
              <a:buChar char="q"/>
            </a:pPr>
            <a:r>
              <a:rPr lang="pt-BR" sz="3600" dirty="0"/>
              <a:t>a </a:t>
            </a:r>
            <a:r>
              <a:rPr lang="pt-BR" sz="3600" b="1" dirty="0">
                <a:highlight>
                  <a:srgbClr val="FFFF00"/>
                </a:highlight>
              </a:rPr>
              <a:t>URBANIZAÇÃO</a:t>
            </a:r>
            <a:r>
              <a:rPr lang="pt-BR" sz="3600" dirty="0"/>
              <a:t> de áreas de assentamentos precários, </a:t>
            </a:r>
          </a:p>
          <a:p>
            <a:pPr marL="571500" indent="-571500" algn="just">
              <a:buFont typeface="Wingdings" panose="05000000000000000000" pitchFamily="2" charset="2"/>
              <a:buChar char="q"/>
            </a:pPr>
            <a:r>
              <a:rPr lang="pt-BR" sz="3600" dirty="0"/>
              <a:t>a </a:t>
            </a:r>
            <a:r>
              <a:rPr lang="pt-BR" sz="3600" b="1" dirty="0">
                <a:highlight>
                  <a:srgbClr val="FFFF00"/>
                </a:highlight>
              </a:rPr>
              <a:t>REGULARIZAÇÃO</a:t>
            </a:r>
            <a:r>
              <a:rPr lang="pt-BR" sz="3600" dirty="0"/>
              <a:t> e melhoria de habitações existentes e </a:t>
            </a:r>
          </a:p>
          <a:p>
            <a:pPr marL="571500" indent="-571500" algn="just">
              <a:buFont typeface="Wingdings" panose="05000000000000000000" pitchFamily="2" charset="2"/>
              <a:buChar char="q"/>
            </a:pPr>
            <a:r>
              <a:rPr lang="pt-BR" sz="3600" dirty="0"/>
              <a:t>o </a:t>
            </a:r>
            <a:r>
              <a:rPr lang="pt-BR" sz="3600" b="1" dirty="0">
                <a:highlight>
                  <a:srgbClr val="FFFF00"/>
                </a:highlight>
              </a:rPr>
              <a:t>DESENVOLVIMENTO DE INFRAESTRUTURA BÁSICA</a:t>
            </a:r>
            <a:r>
              <a:rPr lang="pt-BR" sz="3600" dirty="0"/>
              <a:t>, incluindo saneamento e abastecimento de água. </a:t>
            </a:r>
          </a:p>
          <a:p>
            <a:pPr algn="just"/>
            <a:endParaRPr lang="pt-BR" sz="3600" dirty="0"/>
          </a:p>
          <a:p>
            <a:pPr algn="just"/>
            <a:r>
              <a:rPr lang="pt-BR" sz="3600" dirty="0"/>
              <a:t>Esses </a:t>
            </a:r>
            <a:r>
              <a:rPr lang="pt-BR" sz="3600" b="1" dirty="0">
                <a:highlight>
                  <a:srgbClr val="FFFF00"/>
                </a:highlight>
              </a:rPr>
              <a:t>RECURSOS</a:t>
            </a:r>
            <a:r>
              <a:rPr lang="pt-BR" sz="3600" dirty="0"/>
              <a:t> são disponibilizados a </a:t>
            </a:r>
            <a:r>
              <a:rPr lang="pt-BR" sz="3600" b="1" dirty="0">
                <a:highlight>
                  <a:srgbClr val="FFFF00"/>
                </a:highlight>
              </a:rPr>
              <a:t>ESTADOS</a:t>
            </a:r>
            <a:r>
              <a:rPr lang="pt-BR" sz="3600" b="1" dirty="0"/>
              <a:t> </a:t>
            </a:r>
            <a:r>
              <a:rPr lang="pt-BR" sz="3600" dirty="0"/>
              <a:t>e</a:t>
            </a:r>
            <a:r>
              <a:rPr lang="pt-BR" sz="3600" b="1" dirty="0"/>
              <a:t> </a:t>
            </a:r>
            <a:r>
              <a:rPr lang="pt-BR" sz="3600" b="1" dirty="0">
                <a:highlight>
                  <a:srgbClr val="FFFF00"/>
                </a:highlight>
              </a:rPr>
              <a:t>MUNICÍPIOS</a:t>
            </a:r>
            <a:r>
              <a:rPr lang="pt-BR" sz="3600" b="1" dirty="0"/>
              <a:t> </a:t>
            </a:r>
            <a:r>
              <a:rPr lang="pt-BR" sz="3600" dirty="0"/>
              <a:t>que aderem ao fundo e apresentam projetos alinhados às diretrizes para habitação de interesse social, promovendo uma política habitacional mais inclusiva e justa.</a:t>
            </a:r>
          </a:p>
        </p:txBody>
      </p:sp>
    </p:spTree>
    <p:extLst>
      <p:ext uri="{BB962C8B-B14F-4D97-AF65-F5344CB8AC3E}">
        <p14:creationId xmlns:p14="http://schemas.microsoft.com/office/powerpoint/2010/main" val="604076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014492D-98CA-9F08-A0A8-9481B592F108}"/>
            </a:ext>
          </a:extLst>
        </p:cNvPr>
        <p:cNvGrpSpPr/>
        <p:nvPr/>
      </p:nvGrpSpPr>
      <p:grpSpPr>
        <a:xfrm>
          <a:off x="0" y="0"/>
          <a:ext cx="0" cy="0"/>
          <a:chOff x="0" y="0"/>
          <a:chExt cx="0" cy="0"/>
        </a:xfrm>
      </p:grpSpPr>
      <p:sp>
        <p:nvSpPr>
          <p:cNvPr id="2" name="Seta: para Baixo 1">
            <a:extLst>
              <a:ext uri="{FF2B5EF4-FFF2-40B4-BE49-F238E27FC236}">
                <a16:creationId xmlns:a16="http://schemas.microsoft.com/office/drawing/2014/main" id="{1E105FDA-671E-8904-E935-216CB3400474}"/>
              </a:ext>
            </a:extLst>
          </p:cNvPr>
          <p:cNvSpPr/>
          <p:nvPr/>
        </p:nvSpPr>
        <p:spPr>
          <a:xfrm>
            <a:off x="8229600" y="3820496"/>
            <a:ext cx="3886200" cy="6248400"/>
          </a:xfrm>
          <a:prstGeom prst="down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6">
            <a:extLst>
              <a:ext uri="{FF2B5EF4-FFF2-40B4-BE49-F238E27FC236}">
                <a16:creationId xmlns:a16="http://schemas.microsoft.com/office/drawing/2014/main" id="{7AAFF94B-AA6E-B2BE-7280-9C013E1DA653}"/>
              </a:ext>
            </a:extLst>
          </p:cNvPr>
          <p:cNvSpPr/>
          <p:nvPr/>
        </p:nvSpPr>
        <p:spPr>
          <a:xfrm>
            <a:off x="2286000" y="2046905"/>
            <a:ext cx="137160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66473398-DA49-6330-12FE-787235A91EA6}"/>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CaixaDeTexto 5">
            <a:extLst>
              <a:ext uri="{FF2B5EF4-FFF2-40B4-BE49-F238E27FC236}">
                <a16:creationId xmlns:a16="http://schemas.microsoft.com/office/drawing/2014/main" id="{D18C0457-89E2-3B5D-A2CB-889099CC205D}"/>
              </a:ext>
            </a:extLst>
          </p:cNvPr>
          <p:cNvSpPr txBox="1"/>
          <p:nvPr/>
        </p:nvSpPr>
        <p:spPr>
          <a:xfrm>
            <a:off x="2286000" y="2080324"/>
            <a:ext cx="13716000" cy="1003031"/>
          </a:xfrm>
          <a:prstGeom prst="rect">
            <a:avLst/>
          </a:prstGeom>
          <a:noFill/>
        </p:spPr>
        <p:txBody>
          <a:bodyPr wrap="square">
            <a:spAutoFit/>
          </a:bodyPr>
          <a:lstStyle/>
          <a:p>
            <a:pPr algn="just" rtl="0">
              <a:lnSpc>
                <a:spcPct val="150000"/>
              </a:lnSpc>
              <a:spcBef>
                <a:spcPts val="0"/>
              </a:spcBef>
              <a:spcAft>
                <a:spcPts val="0"/>
              </a:spcAft>
            </a:pPr>
            <a:r>
              <a:rPr lang="pt-BR" sz="4400" b="1" dirty="0"/>
              <a:t>Plano Nacional de Habitação de Interesse Social - </a:t>
            </a:r>
            <a:r>
              <a:rPr lang="pt-BR" sz="4400" b="1" dirty="0" err="1"/>
              <a:t>PlanHab</a:t>
            </a:r>
            <a:endParaRPr lang="pt-BR" sz="4400" b="1" dirty="0"/>
          </a:p>
        </p:txBody>
      </p:sp>
      <p:sp>
        <p:nvSpPr>
          <p:cNvPr id="9" name="CaixaDeTexto 8">
            <a:extLst>
              <a:ext uri="{FF2B5EF4-FFF2-40B4-BE49-F238E27FC236}">
                <a16:creationId xmlns:a16="http://schemas.microsoft.com/office/drawing/2014/main" id="{E24D2BF5-F657-7A18-041F-76C54A724652}"/>
              </a:ext>
            </a:extLst>
          </p:cNvPr>
          <p:cNvSpPr txBox="1"/>
          <p:nvPr/>
        </p:nvSpPr>
        <p:spPr>
          <a:xfrm>
            <a:off x="2286000" y="4914900"/>
            <a:ext cx="13716000" cy="2308324"/>
          </a:xfrm>
          <a:prstGeom prst="rect">
            <a:avLst/>
          </a:prstGeom>
          <a:noFill/>
        </p:spPr>
        <p:txBody>
          <a:bodyPr wrap="square">
            <a:spAutoFit/>
          </a:bodyPr>
          <a:lstStyle/>
          <a:p>
            <a:pPr algn="just"/>
            <a:r>
              <a:rPr lang="pt-BR" sz="3600" dirty="0"/>
              <a:t>O Plano Nacional de Habitação de Interesse Social (</a:t>
            </a:r>
            <a:r>
              <a:rPr lang="pt-BR" sz="3600" dirty="0" err="1"/>
              <a:t>PlanHab</a:t>
            </a:r>
            <a:r>
              <a:rPr lang="pt-BR" sz="3600" dirty="0"/>
              <a:t>) é uma </a:t>
            </a:r>
            <a:r>
              <a:rPr lang="pt-BR" sz="3600" b="1" dirty="0">
                <a:highlight>
                  <a:srgbClr val="FFFF00"/>
                </a:highlight>
              </a:rPr>
              <a:t>ESTRATÉGIA NACIONAL </a:t>
            </a:r>
            <a:r>
              <a:rPr lang="pt-BR" sz="3600" dirty="0"/>
              <a:t>criada para </a:t>
            </a:r>
            <a:r>
              <a:rPr lang="pt-BR" sz="3600" b="1" dirty="0"/>
              <a:t>REDUZIR</a:t>
            </a:r>
            <a:r>
              <a:rPr lang="pt-BR" sz="3600" dirty="0"/>
              <a:t> o déficit habitacional no Brasil, promovendo o acesso à moradia digna para famílias de baixa renda. </a:t>
            </a:r>
          </a:p>
        </p:txBody>
      </p:sp>
    </p:spTree>
    <p:extLst>
      <p:ext uri="{BB962C8B-B14F-4D97-AF65-F5344CB8AC3E}">
        <p14:creationId xmlns:p14="http://schemas.microsoft.com/office/powerpoint/2010/main" val="412177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95C3BAFA-9B63-1941-6256-5844CA72EAD0}"/>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2F181716-11E3-DC21-864E-79A784EECCC9}"/>
              </a:ext>
            </a:extLst>
          </p:cNvPr>
          <p:cNvSpPr/>
          <p:nvPr/>
        </p:nvSpPr>
        <p:spPr>
          <a:xfrm>
            <a:off x="2266950" y="8475954"/>
            <a:ext cx="137160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1BABAD03-523A-78B2-9E87-E50B77FE87BD}"/>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CaixaDeTexto 5">
            <a:extLst>
              <a:ext uri="{FF2B5EF4-FFF2-40B4-BE49-F238E27FC236}">
                <a16:creationId xmlns:a16="http://schemas.microsoft.com/office/drawing/2014/main" id="{54F87F0F-A4C4-93B5-D1CC-A615D14FF35A}"/>
              </a:ext>
            </a:extLst>
          </p:cNvPr>
          <p:cNvSpPr txBox="1"/>
          <p:nvPr/>
        </p:nvSpPr>
        <p:spPr>
          <a:xfrm>
            <a:off x="3486150" y="8475954"/>
            <a:ext cx="11372850" cy="1003031"/>
          </a:xfrm>
          <a:prstGeom prst="rect">
            <a:avLst/>
          </a:prstGeom>
          <a:noFill/>
        </p:spPr>
        <p:txBody>
          <a:bodyPr wrap="square">
            <a:spAutoFit/>
          </a:bodyPr>
          <a:lstStyle/>
          <a:p>
            <a:pPr algn="just" rtl="0">
              <a:lnSpc>
                <a:spcPct val="150000"/>
              </a:lnSpc>
              <a:spcBef>
                <a:spcPts val="0"/>
              </a:spcBef>
              <a:spcAft>
                <a:spcPts val="0"/>
              </a:spcAft>
            </a:pPr>
            <a:r>
              <a:rPr lang="pt-BR" sz="4400" b="1" dirty="0"/>
              <a:t>Plano Nacional de Habitação de Interesse Social</a:t>
            </a:r>
          </a:p>
        </p:txBody>
      </p:sp>
      <p:sp>
        <p:nvSpPr>
          <p:cNvPr id="3" name="Retângulo 2">
            <a:extLst>
              <a:ext uri="{FF2B5EF4-FFF2-40B4-BE49-F238E27FC236}">
                <a16:creationId xmlns:a16="http://schemas.microsoft.com/office/drawing/2014/main" id="{0B7C17CF-ACAA-AEDB-64F4-E93D8C6AB70B}"/>
              </a:ext>
            </a:extLst>
          </p:cNvPr>
          <p:cNvSpPr/>
          <p:nvPr/>
        </p:nvSpPr>
        <p:spPr>
          <a:xfrm>
            <a:off x="2305050" y="6260668"/>
            <a:ext cx="137160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a:extLst>
              <a:ext uri="{FF2B5EF4-FFF2-40B4-BE49-F238E27FC236}">
                <a16:creationId xmlns:a16="http://schemas.microsoft.com/office/drawing/2014/main" id="{69015568-8E13-5540-33E7-AAE4E3BADF9B}"/>
              </a:ext>
            </a:extLst>
          </p:cNvPr>
          <p:cNvSpPr/>
          <p:nvPr/>
        </p:nvSpPr>
        <p:spPr>
          <a:xfrm>
            <a:off x="2286000" y="4026332"/>
            <a:ext cx="137160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a:extLst>
              <a:ext uri="{FF2B5EF4-FFF2-40B4-BE49-F238E27FC236}">
                <a16:creationId xmlns:a16="http://schemas.microsoft.com/office/drawing/2014/main" id="{06FF02B2-63D2-7026-C8EF-644D10C8A157}"/>
              </a:ext>
            </a:extLst>
          </p:cNvPr>
          <p:cNvSpPr/>
          <p:nvPr/>
        </p:nvSpPr>
        <p:spPr>
          <a:xfrm>
            <a:off x="2286000" y="1706026"/>
            <a:ext cx="137160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a:extLst>
              <a:ext uri="{FF2B5EF4-FFF2-40B4-BE49-F238E27FC236}">
                <a16:creationId xmlns:a16="http://schemas.microsoft.com/office/drawing/2014/main" id="{DDD756E8-0EF3-42C1-2FC8-6430B9EFF268}"/>
              </a:ext>
            </a:extLst>
          </p:cNvPr>
          <p:cNvSpPr txBox="1"/>
          <p:nvPr/>
        </p:nvSpPr>
        <p:spPr>
          <a:xfrm>
            <a:off x="3429000" y="6260668"/>
            <a:ext cx="11410950" cy="1003031"/>
          </a:xfrm>
          <a:prstGeom prst="rect">
            <a:avLst/>
          </a:prstGeom>
          <a:noFill/>
        </p:spPr>
        <p:txBody>
          <a:bodyPr wrap="square">
            <a:spAutoFit/>
          </a:bodyPr>
          <a:lstStyle/>
          <a:p>
            <a:pPr algn="just" rtl="0">
              <a:lnSpc>
                <a:spcPct val="150000"/>
              </a:lnSpc>
              <a:spcBef>
                <a:spcPts val="0"/>
              </a:spcBef>
              <a:spcAft>
                <a:spcPts val="0"/>
              </a:spcAft>
            </a:pPr>
            <a:r>
              <a:rPr lang="pt-BR" sz="4400" b="1" dirty="0"/>
              <a:t>Fundo Nacional de Habitação de Interesse Social</a:t>
            </a:r>
          </a:p>
        </p:txBody>
      </p:sp>
      <p:sp>
        <p:nvSpPr>
          <p:cNvPr id="12" name="CaixaDeTexto 11">
            <a:extLst>
              <a:ext uri="{FF2B5EF4-FFF2-40B4-BE49-F238E27FC236}">
                <a16:creationId xmlns:a16="http://schemas.microsoft.com/office/drawing/2014/main" id="{51A8C47E-67C6-794F-7C4C-58D68F581835}"/>
              </a:ext>
            </a:extLst>
          </p:cNvPr>
          <p:cNvSpPr txBox="1"/>
          <p:nvPr/>
        </p:nvSpPr>
        <p:spPr>
          <a:xfrm>
            <a:off x="6477000" y="4050466"/>
            <a:ext cx="5314950" cy="1003031"/>
          </a:xfrm>
          <a:prstGeom prst="rect">
            <a:avLst/>
          </a:prstGeom>
          <a:noFill/>
        </p:spPr>
        <p:txBody>
          <a:bodyPr wrap="square">
            <a:spAutoFit/>
          </a:bodyPr>
          <a:lstStyle/>
          <a:p>
            <a:pPr algn="just" rtl="0">
              <a:lnSpc>
                <a:spcPct val="150000"/>
              </a:lnSpc>
              <a:spcBef>
                <a:spcPts val="0"/>
              </a:spcBef>
              <a:spcAft>
                <a:spcPts val="0"/>
              </a:spcAft>
            </a:pPr>
            <a:r>
              <a:rPr lang="pt-BR" sz="4400" b="1" dirty="0"/>
              <a:t>Conselho das Cidades </a:t>
            </a:r>
          </a:p>
        </p:txBody>
      </p:sp>
      <p:sp>
        <p:nvSpPr>
          <p:cNvPr id="13" name="CaixaDeTexto 12">
            <a:extLst>
              <a:ext uri="{FF2B5EF4-FFF2-40B4-BE49-F238E27FC236}">
                <a16:creationId xmlns:a16="http://schemas.microsoft.com/office/drawing/2014/main" id="{626A58F6-2133-39CF-9F0C-1409F630B798}"/>
              </a:ext>
            </a:extLst>
          </p:cNvPr>
          <p:cNvSpPr txBox="1"/>
          <p:nvPr/>
        </p:nvSpPr>
        <p:spPr>
          <a:xfrm>
            <a:off x="3257550" y="1791996"/>
            <a:ext cx="11811000" cy="1003031"/>
          </a:xfrm>
          <a:prstGeom prst="rect">
            <a:avLst/>
          </a:prstGeom>
          <a:noFill/>
        </p:spPr>
        <p:txBody>
          <a:bodyPr wrap="square">
            <a:spAutoFit/>
          </a:bodyPr>
          <a:lstStyle/>
          <a:p>
            <a:pPr algn="just" rtl="0">
              <a:lnSpc>
                <a:spcPct val="150000"/>
              </a:lnSpc>
              <a:spcBef>
                <a:spcPts val="0"/>
              </a:spcBef>
              <a:spcAft>
                <a:spcPts val="0"/>
              </a:spcAft>
            </a:pPr>
            <a:r>
              <a:rPr lang="pt-BR" sz="4400" b="1" dirty="0"/>
              <a:t>Sistema Nacional de Habitação de Interesse Social</a:t>
            </a:r>
          </a:p>
        </p:txBody>
      </p:sp>
      <p:sp>
        <p:nvSpPr>
          <p:cNvPr id="14" name="Retângulo 13">
            <a:extLst>
              <a:ext uri="{FF2B5EF4-FFF2-40B4-BE49-F238E27FC236}">
                <a16:creationId xmlns:a16="http://schemas.microsoft.com/office/drawing/2014/main" id="{EC135C41-8CF1-C3AD-A970-AA12F4B83ED7}"/>
              </a:ext>
            </a:extLst>
          </p:cNvPr>
          <p:cNvSpPr/>
          <p:nvPr/>
        </p:nvSpPr>
        <p:spPr>
          <a:xfrm>
            <a:off x="9200553" y="5151327"/>
            <a:ext cx="4820247" cy="993506"/>
          </a:xfrm>
          <a:prstGeom prst="rect">
            <a:avLst/>
          </a:prstGeom>
          <a:solidFill>
            <a:srgbClr val="FFFF00"/>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aixaDeTexto 14">
            <a:extLst>
              <a:ext uri="{FF2B5EF4-FFF2-40B4-BE49-F238E27FC236}">
                <a16:creationId xmlns:a16="http://schemas.microsoft.com/office/drawing/2014/main" id="{980A0BE3-C81B-8F4B-B769-8A6E9B25ADE8}"/>
              </a:ext>
            </a:extLst>
          </p:cNvPr>
          <p:cNvSpPr txBox="1"/>
          <p:nvPr/>
        </p:nvSpPr>
        <p:spPr>
          <a:xfrm>
            <a:off x="9652398" y="5041229"/>
            <a:ext cx="4063602" cy="1003031"/>
          </a:xfrm>
          <a:prstGeom prst="rect">
            <a:avLst/>
          </a:prstGeom>
          <a:noFill/>
        </p:spPr>
        <p:txBody>
          <a:bodyPr wrap="square">
            <a:spAutoFit/>
          </a:bodyPr>
          <a:lstStyle/>
          <a:p>
            <a:pPr algn="just" rtl="0">
              <a:lnSpc>
                <a:spcPct val="150000"/>
              </a:lnSpc>
              <a:spcBef>
                <a:spcPts val="0"/>
              </a:spcBef>
              <a:spcAft>
                <a:spcPts val="0"/>
              </a:spcAft>
            </a:pPr>
            <a:r>
              <a:rPr lang="pt-BR" sz="4400" b="1" dirty="0"/>
              <a:t>Conselho Gestor </a:t>
            </a:r>
          </a:p>
        </p:txBody>
      </p:sp>
    </p:spTree>
    <p:extLst>
      <p:ext uri="{BB962C8B-B14F-4D97-AF65-F5344CB8AC3E}">
        <p14:creationId xmlns:p14="http://schemas.microsoft.com/office/powerpoint/2010/main" val="2405218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D9C26C16-C2C5-8265-CB55-B9E5B2643468}"/>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4FEA87AE-8BDA-78C2-B5AC-E9EFCF8363D1}"/>
              </a:ext>
            </a:extLst>
          </p:cNvPr>
          <p:cNvSpPr/>
          <p:nvPr/>
        </p:nvSpPr>
        <p:spPr>
          <a:xfrm>
            <a:off x="1295400" y="2046906"/>
            <a:ext cx="159639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658BC430-897D-4019-9FE9-AF04E81CD98E}"/>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CaixaDeTexto 5">
            <a:extLst>
              <a:ext uri="{FF2B5EF4-FFF2-40B4-BE49-F238E27FC236}">
                <a16:creationId xmlns:a16="http://schemas.microsoft.com/office/drawing/2014/main" id="{2A218C73-43B7-F370-484C-6DB5989567E3}"/>
              </a:ext>
            </a:extLst>
          </p:cNvPr>
          <p:cNvSpPr txBox="1"/>
          <p:nvPr/>
        </p:nvSpPr>
        <p:spPr>
          <a:xfrm>
            <a:off x="5351562" y="2046906"/>
            <a:ext cx="7584876" cy="1003031"/>
          </a:xfrm>
          <a:prstGeom prst="rect">
            <a:avLst/>
          </a:prstGeom>
          <a:noFill/>
        </p:spPr>
        <p:txBody>
          <a:bodyPr wrap="square">
            <a:spAutoFit/>
          </a:bodyPr>
          <a:lstStyle/>
          <a:p>
            <a:pPr algn="just" rtl="0">
              <a:lnSpc>
                <a:spcPct val="150000"/>
              </a:lnSpc>
              <a:spcBef>
                <a:spcPts val="0"/>
              </a:spcBef>
              <a:spcAft>
                <a:spcPts val="0"/>
              </a:spcAft>
            </a:pPr>
            <a:r>
              <a:rPr lang="pt-BR" sz="4400" b="1" dirty="0"/>
              <a:t>Conselho Estadual de Habitação</a:t>
            </a:r>
          </a:p>
        </p:txBody>
      </p:sp>
      <p:sp>
        <p:nvSpPr>
          <p:cNvPr id="9" name="CaixaDeTexto 8">
            <a:extLst>
              <a:ext uri="{FF2B5EF4-FFF2-40B4-BE49-F238E27FC236}">
                <a16:creationId xmlns:a16="http://schemas.microsoft.com/office/drawing/2014/main" id="{C0921F7C-DCB7-A2A9-D45A-57A1E5EEA298}"/>
              </a:ext>
            </a:extLst>
          </p:cNvPr>
          <p:cNvSpPr txBox="1"/>
          <p:nvPr/>
        </p:nvSpPr>
        <p:spPr>
          <a:xfrm>
            <a:off x="1295400" y="4533900"/>
            <a:ext cx="15963900" cy="3970318"/>
          </a:xfrm>
          <a:prstGeom prst="rect">
            <a:avLst/>
          </a:prstGeom>
          <a:noFill/>
        </p:spPr>
        <p:txBody>
          <a:bodyPr wrap="square">
            <a:spAutoFit/>
          </a:bodyPr>
          <a:lstStyle/>
          <a:p>
            <a:pPr algn="just"/>
            <a:r>
              <a:rPr lang="pt-BR" sz="3600" b="0" i="0" dirty="0">
                <a:solidFill>
                  <a:srgbClr val="333333"/>
                </a:solidFill>
                <a:effectLst/>
                <a:latin typeface="Rawline"/>
              </a:rPr>
              <a:t>O Estado de São Paulo, em 15 de janeiro de 2008, publicou a </a:t>
            </a:r>
            <a:r>
              <a:rPr lang="pt-BR" sz="3600" b="0" i="0" u="sng" dirty="0">
                <a:effectLst/>
                <a:latin typeface="Rawline"/>
                <a:hlinkClick r:id="rId3"/>
              </a:rPr>
              <a:t>Lei Estadual n° 12.801</a:t>
            </a:r>
            <a:r>
              <a:rPr lang="pt-BR" sz="3600" b="0" i="0" dirty="0">
                <a:solidFill>
                  <a:srgbClr val="333333"/>
                </a:solidFill>
                <a:effectLst/>
                <a:latin typeface="Rawline"/>
              </a:rPr>
              <a:t>, regulamentada pelo </a:t>
            </a:r>
            <a:r>
              <a:rPr lang="pt-BR" sz="3600" b="0" i="0" u="sng" dirty="0">
                <a:effectLst/>
                <a:latin typeface="Rawline"/>
                <a:hlinkClick r:id="rId4"/>
              </a:rPr>
              <a:t>Decreto Estadual n° 53.823/2008</a:t>
            </a:r>
            <a:r>
              <a:rPr lang="pt-BR" sz="3600" b="0" i="0" dirty="0">
                <a:solidFill>
                  <a:srgbClr val="333333"/>
                </a:solidFill>
                <a:effectLst/>
                <a:latin typeface="Rawline"/>
              </a:rPr>
              <a:t>, estabelecendo as condições para a participação do Estado no </a:t>
            </a:r>
            <a:r>
              <a:rPr lang="pt-BR" sz="3600" b="0" i="0" u="sng" dirty="0">
                <a:effectLst/>
                <a:latin typeface="Rawline"/>
                <a:hlinkClick r:id="rId5"/>
              </a:rPr>
              <a:t>SNHIS – Sistema Nacional de Habitação de Interesse Social</a:t>
            </a:r>
            <a:r>
              <a:rPr lang="pt-BR" sz="3600" b="0" i="0" dirty="0">
                <a:solidFill>
                  <a:srgbClr val="333333"/>
                </a:solidFill>
                <a:effectLst/>
                <a:latin typeface="Rawline"/>
              </a:rPr>
              <a:t>, por meio dos instrumentos: CEH – Conselho Estadual de Habitação, instalado em 2 de dezembro de 2010, </a:t>
            </a:r>
            <a:r>
              <a:rPr lang="pt-BR" sz="3600" b="0" i="0" u="sng" dirty="0">
                <a:effectLst/>
                <a:latin typeface="Rawline"/>
                <a:hlinkClick r:id="rId6"/>
              </a:rPr>
              <a:t>CGFPHIS – Conselho Gestor do Fundo Paulista de Habitação de Interesse Social</a:t>
            </a:r>
            <a:r>
              <a:rPr lang="pt-BR" sz="3600" b="0" i="0" dirty="0">
                <a:solidFill>
                  <a:srgbClr val="333333"/>
                </a:solidFill>
                <a:effectLst/>
                <a:latin typeface="Rawline"/>
              </a:rPr>
              <a:t>, instalado em 15 de dezembro de 2010, e </a:t>
            </a:r>
            <a:r>
              <a:rPr lang="pt-BR" sz="3600" b="0" i="0" u="sng" dirty="0">
                <a:effectLst/>
                <a:latin typeface="Rawline"/>
                <a:hlinkClick r:id="rId7"/>
              </a:rPr>
              <a:t>CFGH – Conselho do Fundo Garantidor Habitacional</a:t>
            </a:r>
            <a:endParaRPr lang="pt-BR" sz="3600" dirty="0"/>
          </a:p>
        </p:txBody>
      </p:sp>
    </p:spTree>
    <p:extLst>
      <p:ext uri="{BB962C8B-B14F-4D97-AF65-F5344CB8AC3E}">
        <p14:creationId xmlns:p14="http://schemas.microsoft.com/office/powerpoint/2010/main" val="4176132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5B764127-D846-B4A2-0174-A3B38B044ED8}"/>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07D48107-D309-2BFB-B86E-FE8C044AF5F9}"/>
              </a:ext>
            </a:extLst>
          </p:cNvPr>
          <p:cNvSpPr/>
          <p:nvPr/>
        </p:nvSpPr>
        <p:spPr>
          <a:xfrm>
            <a:off x="1143000" y="2046906"/>
            <a:ext cx="161163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240DA3E3-1CA5-C8AC-D549-43F4EC4C28F4}"/>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CaixaDeTexto 5">
            <a:extLst>
              <a:ext uri="{FF2B5EF4-FFF2-40B4-BE49-F238E27FC236}">
                <a16:creationId xmlns:a16="http://schemas.microsoft.com/office/drawing/2014/main" id="{D1863054-BC1F-6F6D-D6F0-D9D26FC94E75}"/>
              </a:ext>
            </a:extLst>
          </p:cNvPr>
          <p:cNvSpPr txBox="1"/>
          <p:nvPr/>
        </p:nvSpPr>
        <p:spPr>
          <a:xfrm>
            <a:off x="5351562" y="2046906"/>
            <a:ext cx="7584876" cy="1003031"/>
          </a:xfrm>
          <a:prstGeom prst="rect">
            <a:avLst/>
          </a:prstGeom>
          <a:noFill/>
        </p:spPr>
        <p:txBody>
          <a:bodyPr wrap="square">
            <a:spAutoFit/>
          </a:bodyPr>
          <a:lstStyle/>
          <a:p>
            <a:pPr algn="just" rtl="0">
              <a:lnSpc>
                <a:spcPct val="150000"/>
              </a:lnSpc>
              <a:spcBef>
                <a:spcPts val="0"/>
              </a:spcBef>
              <a:spcAft>
                <a:spcPts val="0"/>
              </a:spcAft>
            </a:pPr>
            <a:r>
              <a:rPr lang="pt-BR" sz="4400" b="1" dirty="0"/>
              <a:t>Conselho Estadual de Habitação</a:t>
            </a:r>
          </a:p>
        </p:txBody>
      </p:sp>
      <p:sp>
        <p:nvSpPr>
          <p:cNvPr id="9" name="CaixaDeTexto 8">
            <a:extLst>
              <a:ext uri="{FF2B5EF4-FFF2-40B4-BE49-F238E27FC236}">
                <a16:creationId xmlns:a16="http://schemas.microsoft.com/office/drawing/2014/main" id="{D006A708-2805-F868-BB41-2C9BB8B4D1B9}"/>
              </a:ext>
            </a:extLst>
          </p:cNvPr>
          <p:cNvSpPr txBox="1"/>
          <p:nvPr/>
        </p:nvSpPr>
        <p:spPr>
          <a:xfrm>
            <a:off x="1143000" y="3695700"/>
            <a:ext cx="16116300" cy="5632311"/>
          </a:xfrm>
          <a:prstGeom prst="rect">
            <a:avLst/>
          </a:prstGeom>
          <a:noFill/>
        </p:spPr>
        <p:txBody>
          <a:bodyPr wrap="square">
            <a:spAutoFit/>
          </a:bodyPr>
          <a:lstStyle/>
          <a:p>
            <a:pPr algn="just"/>
            <a:r>
              <a:rPr lang="pt-BR" sz="3600" b="0" i="0" dirty="0">
                <a:solidFill>
                  <a:srgbClr val="333333"/>
                </a:solidFill>
                <a:effectLst/>
                <a:latin typeface="Rawline"/>
              </a:rPr>
              <a:t>Dentre as atribuições temos:</a:t>
            </a:r>
          </a:p>
          <a:p>
            <a:pPr marL="571500" indent="-571500" algn="just">
              <a:buFont typeface="Wingdings" panose="05000000000000000000" pitchFamily="2" charset="2"/>
              <a:buChar char="q"/>
            </a:pPr>
            <a:r>
              <a:rPr lang="pt-BR" sz="3600" b="1" dirty="0">
                <a:solidFill>
                  <a:srgbClr val="333333"/>
                </a:solidFill>
                <a:highlight>
                  <a:srgbClr val="FFFF00"/>
                </a:highlight>
                <a:latin typeface="Rawline"/>
              </a:rPr>
              <a:t>d</a:t>
            </a:r>
            <a:r>
              <a:rPr lang="pt-BR" sz="3600" b="1" i="0" dirty="0">
                <a:solidFill>
                  <a:srgbClr val="333333"/>
                </a:solidFill>
                <a:effectLst/>
                <a:highlight>
                  <a:srgbClr val="FFFF00"/>
                </a:highlight>
                <a:latin typeface="Rawline"/>
              </a:rPr>
              <a:t>esenvolvimento</a:t>
            </a:r>
            <a:r>
              <a:rPr lang="pt-BR" sz="3600" b="0" i="0" dirty="0">
                <a:solidFill>
                  <a:srgbClr val="333333"/>
                </a:solidFill>
                <a:effectLst/>
                <a:latin typeface="Rawline"/>
              </a:rPr>
              <a:t> de programas e ações voltados à Política Estadual de Habitação de Interesse Social; </a:t>
            </a:r>
          </a:p>
          <a:p>
            <a:pPr marL="571500" indent="-571500" algn="just">
              <a:buFont typeface="Wingdings" panose="05000000000000000000" pitchFamily="2" charset="2"/>
              <a:buChar char="q"/>
            </a:pPr>
            <a:r>
              <a:rPr lang="pt-BR" sz="3600" b="1" i="0" dirty="0">
                <a:solidFill>
                  <a:srgbClr val="333333"/>
                </a:solidFill>
                <a:effectLst/>
                <a:highlight>
                  <a:srgbClr val="FFFF00"/>
                </a:highlight>
                <a:latin typeface="Rawline"/>
              </a:rPr>
              <a:t>promoção e cooperação </a:t>
            </a:r>
            <a:r>
              <a:rPr lang="pt-BR" sz="3600" b="0" i="0" dirty="0">
                <a:solidFill>
                  <a:srgbClr val="333333"/>
                </a:solidFill>
                <a:effectLst/>
                <a:latin typeface="Rawline"/>
              </a:rPr>
              <a:t>entre os governos federal, estadual e municipal e a sociedade civil organizada para a formulação e implementação dessa política; estímulo a parcerias com organismos governamentais e não governamentais, tanto nacionais quanto internacionais; </a:t>
            </a:r>
          </a:p>
          <a:p>
            <a:pPr marL="571500" indent="-571500" algn="just">
              <a:buFont typeface="Wingdings" panose="05000000000000000000" pitchFamily="2" charset="2"/>
              <a:buChar char="q"/>
            </a:pPr>
            <a:r>
              <a:rPr lang="pt-BR" sz="3600" b="1" i="0" dirty="0">
                <a:solidFill>
                  <a:srgbClr val="333333"/>
                </a:solidFill>
                <a:effectLst/>
                <a:highlight>
                  <a:srgbClr val="FFFF00"/>
                </a:highlight>
                <a:latin typeface="Rawline"/>
              </a:rPr>
              <a:t>realização de estudos, pesquisas, seminários e debates </a:t>
            </a:r>
            <a:r>
              <a:rPr lang="pt-BR" sz="3600" b="0" i="0" dirty="0">
                <a:solidFill>
                  <a:srgbClr val="333333"/>
                </a:solidFill>
                <a:effectLst/>
                <a:latin typeface="Rawline"/>
              </a:rPr>
              <a:t>sobre o avanço habitacional no Estado; e </a:t>
            </a:r>
          </a:p>
          <a:p>
            <a:pPr marL="571500" indent="-571500" algn="just">
              <a:buFont typeface="Wingdings" panose="05000000000000000000" pitchFamily="2" charset="2"/>
              <a:buChar char="q"/>
            </a:pPr>
            <a:r>
              <a:rPr lang="pt-BR" sz="3600" b="1" i="0" dirty="0">
                <a:solidFill>
                  <a:srgbClr val="333333"/>
                </a:solidFill>
                <a:effectLst/>
                <a:highlight>
                  <a:srgbClr val="FFFF00"/>
                </a:highlight>
                <a:latin typeface="Rawline"/>
              </a:rPr>
              <a:t>divulgação dos resultados </a:t>
            </a:r>
            <a:r>
              <a:rPr lang="pt-BR" sz="3600" b="0" i="0" dirty="0">
                <a:solidFill>
                  <a:srgbClr val="333333"/>
                </a:solidFill>
                <a:effectLst/>
                <a:latin typeface="Rawline"/>
              </a:rPr>
              <a:t>alcançados pelos programas e ações realizados.</a:t>
            </a:r>
            <a:endParaRPr lang="pt-BR" sz="3600" dirty="0"/>
          </a:p>
        </p:txBody>
      </p:sp>
    </p:spTree>
    <p:extLst>
      <p:ext uri="{BB962C8B-B14F-4D97-AF65-F5344CB8AC3E}">
        <p14:creationId xmlns:p14="http://schemas.microsoft.com/office/powerpoint/2010/main" val="715662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4AE82C15-3E7F-99D9-0780-FDF87BA70339}"/>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9CD43F66-C654-E3C5-E449-998FBD996BCA}"/>
              </a:ext>
            </a:extLst>
          </p:cNvPr>
          <p:cNvSpPr/>
          <p:nvPr/>
        </p:nvSpPr>
        <p:spPr>
          <a:xfrm>
            <a:off x="1143000" y="2046906"/>
            <a:ext cx="16116300" cy="2018694"/>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581740B7-0BF5-41A8-FFE9-ABEA578AE111}"/>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CaixaDeTexto 5">
            <a:extLst>
              <a:ext uri="{FF2B5EF4-FFF2-40B4-BE49-F238E27FC236}">
                <a16:creationId xmlns:a16="http://schemas.microsoft.com/office/drawing/2014/main" id="{06E93BD9-CFA6-779E-ED8C-D31BE1E0B626}"/>
              </a:ext>
            </a:extLst>
          </p:cNvPr>
          <p:cNvSpPr txBox="1"/>
          <p:nvPr/>
        </p:nvSpPr>
        <p:spPr>
          <a:xfrm>
            <a:off x="1143000" y="2046906"/>
            <a:ext cx="16116300" cy="2018694"/>
          </a:xfrm>
          <a:prstGeom prst="rect">
            <a:avLst/>
          </a:prstGeom>
          <a:noFill/>
        </p:spPr>
        <p:txBody>
          <a:bodyPr wrap="square">
            <a:spAutoFit/>
          </a:bodyPr>
          <a:lstStyle/>
          <a:p>
            <a:pPr algn="just" rtl="0">
              <a:lnSpc>
                <a:spcPct val="150000"/>
              </a:lnSpc>
              <a:spcBef>
                <a:spcPts val="0"/>
              </a:spcBef>
              <a:spcAft>
                <a:spcPts val="0"/>
              </a:spcAft>
            </a:pPr>
            <a:r>
              <a:rPr lang="pt-BR" sz="4400" b="1" dirty="0"/>
              <a:t>Conselho Gestor do Fundo Paulista de Habitação de Interesse Social - CGFPHIS</a:t>
            </a:r>
          </a:p>
        </p:txBody>
      </p:sp>
      <p:sp>
        <p:nvSpPr>
          <p:cNvPr id="9" name="CaixaDeTexto 8">
            <a:extLst>
              <a:ext uri="{FF2B5EF4-FFF2-40B4-BE49-F238E27FC236}">
                <a16:creationId xmlns:a16="http://schemas.microsoft.com/office/drawing/2014/main" id="{9274097B-268C-A05E-A81F-DBA4D659F0FD}"/>
              </a:ext>
            </a:extLst>
          </p:cNvPr>
          <p:cNvSpPr txBox="1"/>
          <p:nvPr/>
        </p:nvSpPr>
        <p:spPr>
          <a:xfrm>
            <a:off x="1085850" y="5143500"/>
            <a:ext cx="16230600" cy="3970318"/>
          </a:xfrm>
          <a:prstGeom prst="rect">
            <a:avLst/>
          </a:prstGeom>
          <a:noFill/>
        </p:spPr>
        <p:txBody>
          <a:bodyPr wrap="square">
            <a:spAutoFit/>
          </a:bodyPr>
          <a:lstStyle/>
          <a:p>
            <a:pPr algn="just"/>
            <a:r>
              <a:rPr lang="pt-BR" sz="3600" b="0" i="0" dirty="0">
                <a:effectLst/>
                <a:latin typeface="Rawline"/>
              </a:rPr>
              <a:t>O Estado de São Paulo, em 15 de janeiro de 2008, publicou a </a:t>
            </a:r>
            <a:r>
              <a:rPr lang="pt-BR" sz="3600" b="0" i="0" u="sng" dirty="0">
                <a:effectLst/>
                <a:latin typeface="Rawline"/>
                <a:hlinkClick r:id="rId3">
                  <a:extLst>
                    <a:ext uri="{A12FA001-AC4F-418D-AE19-62706E023703}">
                      <ahyp:hlinkClr xmlns:ahyp="http://schemas.microsoft.com/office/drawing/2018/hyperlinkcolor" val="tx"/>
                    </a:ext>
                  </a:extLst>
                </a:hlinkClick>
              </a:rPr>
              <a:t>Lei Estadual n° 12.801</a:t>
            </a:r>
            <a:r>
              <a:rPr lang="pt-BR" sz="3600" b="0" i="0" dirty="0">
                <a:effectLst/>
                <a:latin typeface="Rawline"/>
              </a:rPr>
              <a:t>, regulamentada pelo </a:t>
            </a:r>
            <a:r>
              <a:rPr lang="pt-BR" sz="3600" b="0" i="0" u="sng" dirty="0">
                <a:effectLst/>
                <a:latin typeface="Rawline"/>
                <a:hlinkClick r:id="rId4">
                  <a:extLst>
                    <a:ext uri="{A12FA001-AC4F-418D-AE19-62706E023703}">
                      <ahyp:hlinkClr xmlns:ahyp="http://schemas.microsoft.com/office/drawing/2018/hyperlinkcolor" val="tx"/>
                    </a:ext>
                  </a:extLst>
                </a:hlinkClick>
              </a:rPr>
              <a:t>Decreto Estadual n° 53.823/2008</a:t>
            </a:r>
            <a:r>
              <a:rPr lang="pt-BR" sz="3600" b="0" i="0" dirty="0">
                <a:effectLst/>
                <a:latin typeface="Rawline"/>
              </a:rPr>
              <a:t>, estabelecendo as condições para a participação do Estado no </a:t>
            </a:r>
            <a:r>
              <a:rPr lang="pt-BR" sz="3600" b="1" i="0" dirty="0">
                <a:effectLst/>
                <a:highlight>
                  <a:srgbClr val="FFFF00"/>
                </a:highlight>
                <a:latin typeface="Rawline"/>
                <a:hlinkClick r:id="rId5">
                  <a:extLst>
                    <a:ext uri="{A12FA001-AC4F-418D-AE19-62706E023703}">
                      <ahyp:hlinkClr xmlns:ahyp="http://schemas.microsoft.com/office/drawing/2018/hyperlinkcolor" val="tx"/>
                    </a:ext>
                  </a:extLst>
                </a:hlinkClick>
              </a:rPr>
              <a:t>SNHIS – Sistema Nacional de Habitação de Interesse Social</a:t>
            </a:r>
            <a:r>
              <a:rPr lang="pt-BR" sz="3600" b="0" i="0" dirty="0">
                <a:effectLst/>
                <a:latin typeface="Rawline"/>
              </a:rPr>
              <a:t>, por meio dos instrumentos: </a:t>
            </a:r>
            <a:r>
              <a:rPr lang="pt-BR" sz="3600" b="1" i="0" dirty="0">
                <a:effectLst/>
                <a:highlight>
                  <a:srgbClr val="FFFF00"/>
                </a:highlight>
                <a:latin typeface="Rawline"/>
              </a:rPr>
              <a:t>CEH – Conselho Estadual de Habitação</a:t>
            </a:r>
            <a:r>
              <a:rPr lang="pt-BR" sz="3600" b="0" i="0" dirty="0">
                <a:effectLst/>
                <a:latin typeface="Rawline"/>
              </a:rPr>
              <a:t>, instalado em 2 de dezembro de 2010, </a:t>
            </a:r>
            <a:r>
              <a:rPr lang="pt-BR" sz="3600" b="1" i="0" u="sng" dirty="0">
                <a:effectLst/>
                <a:highlight>
                  <a:srgbClr val="FFFF00"/>
                </a:highlight>
                <a:latin typeface="Rawline"/>
                <a:hlinkClick r:id="rId6">
                  <a:extLst>
                    <a:ext uri="{A12FA001-AC4F-418D-AE19-62706E023703}">
                      <ahyp:hlinkClr xmlns:ahyp="http://schemas.microsoft.com/office/drawing/2018/hyperlinkcolor" val="tx"/>
                    </a:ext>
                  </a:extLst>
                </a:hlinkClick>
              </a:rPr>
              <a:t>CGFPHIS – Conselho Gestor do Fundo Paulista de Habitação de Interesse Social</a:t>
            </a:r>
            <a:r>
              <a:rPr lang="pt-BR" sz="3600" b="0" i="0" dirty="0">
                <a:effectLst/>
                <a:latin typeface="Rawline"/>
              </a:rPr>
              <a:t>, instalado em 15 de dezembro de 2010, e </a:t>
            </a:r>
            <a:r>
              <a:rPr lang="pt-BR" sz="3600" b="0" i="0" u="sng" dirty="0">
                <a:effectLst/>
                <a:highlight>
                  <a:srgbClr val="FFFF00"/>
                </a:highlight>
                <a:latin typeface="Rawline"/>
                <a:hlinkClick r:id="rId7">
                  <a:extLst>
                    <a:ext uri="{A12FA001-AC4F-418D-AE19-62706E023703}">
                      <ahyp:hlinkClr xmlns:ahyp="http://schemas.microsoft.com/office/drawing/2018/hyperlinkcolor" val="tx"/>
                    </a:ext>
                  </a:extLst>
                </a:hlinkClick>
              </a:rPr>
              <a:t>CFGH – </a:t>
            </a:r>
            <a:r>
              <a:rPr lang="pt-BR" sz="3600" b="1" i="0" dirty="0">
                <a:effectLst/>
                <a:highlight>
                  <a:srgbClr val="FFFF00"/>
                </a:highlight>
                <a:latin typeface="Rawline"/>
                <a:hlinkClick r:id="rId7">
                  <a:extLst>
                    <a:ext uri="{A12FA001-AC4F-418D-AE19-62706E023703}">
                      <ahyp:hlinkClr xmlns:ahyp="http://schemas.microsoft.com/office/drawing/2018/hyperlinkcolor" val="tx"/>
                    </a:ext>
                  </a:extLst>
                </a:hlinkClick>
              </a:rPr>
              <a:t>Conselho do Fundo Garantidor Habitacional</a:t>
            </a:r>
            <a:endParaRPr lang="pt-BR" sz="3600" b="1" dirty="0">
              <a:highlight>
                <a:srgbClr val="FFFF00"/>
              </a:highlight>
            </a:endParaRPr>
          </a:p>
        </p:txBody>
      </p:sp>
    </p:spTree>
    <p:extLst>
      <p:ext uri="{BB962C8B-B14F-4D97-AF65-F5344CB8AC3E}">
        <p14:creationId xmlns:p14="http://schemas.microsoft.com/office/powerpoint/2010/main" val="3963318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536729C-825E-2B92-3DA7-9A3D84AC5F86}"/>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A20513D4-E949-923D-6D0D-10A3C74B224B}"/>
              </a:ext>
            </a:extLst>
          </p:cNvPr>
          <p:cNvSpPr/>
          <p:nvPr/>
        </p:nvSpPr>
        <p:spPr>
          <a:xfrm>
            <a:off x="1143000" y="2046906"/>
            <a:ext cx="16116300" cy="144655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99D501BA-C9B8-C57D-72CE-606D974F0850}"/>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CaixaDeTexto 5">
            <a:extLst>
              <a:ext uri="{FF2B5EF4-FFF2-40B4-BE49-F238E27FC236}">
                <a16:creationId xmlns:a16="http://schemas.microsoft.com/office/drawing/2014/main" id="{8C06C8F9-6B41-60AB-75EB-6139826852F3}"/>
              </a:ext>
            </a:extLst>
          </p:cNvPr>
          <p:cNvSpPr txBox="1"/>
          <p:nvPr/>
        </p:nvSpPr>
        <p:spPr>
          <a:xfrm>
            <a:off x="1143000" y="2046906"/>
            <a:ext cx="16116300" cy="1446550"/>
          </a:xfrm>
          <a:prstGeom prst="rect">
            <a:avLst/>
          </a:prstGeom>
          <a:noFill/>
        </p:spPr>
        <p:txBody>
          <a:bodyPr wrap="square">
            <a:spAutoFit/>
          </a:bodyPr>
          <a:lstStyle/>
          <a:p>
            <a:pPr algn="just" rtl="0">
              <a:spcBef>
                <a:spcPts val="0"/>
              </a:spcBef>
              <a:spcAft>
                <a:spcPts val="0"/>
              </a:spcAft>
            </a:pPr>
            <a:r>
              <a:rPr lang="pt-BR" sz="4400" b="1" dirty="0"/>
              <a:t>Conselho Gestor do Fundo Paulista de Habitação de Interesse Social - CGFPHIS</a:t>
            </a:r>
          </a:p>
        </p:txBody>
      </p:sp>
      <p:sp>
        <p:nvSpPr>
          <p:cNvPr id="9" name="CaixaDeTexto 8">
            <a:extLst>
              <a:ext uri="{FF2B5EF4-FFF2-40B4-BE49-F238E27FC236}">
                <a16:creationId xmlns:a16="http://schemas.microsoft.com/office/drawing/2014/main" id="{59B3A144-3551-51B1-473C-231E562DBE6A}"/>
              </a:ext>
            </a:extLst>
          </p:cNvPr>
          <p:cNvSpPr txBox="1"/>
          <p:nvPr/>
        </p:nvSpPr>
        <p:spPr>
          <a:xfrm>
            <a:off x="1143000" y="4733985"/>
            <a:ext cx="16116300" cy="4524315"/>
          </a:xfrm>
          <a:prstGeom prst="rect">
            <a:avLst/>
          </a:prstGeom>
          <a:noFill/>
        </p:spPr>
        <p:txBody>
          <a:bodyPr wrap="square">
            <a:spAutoFit/>
          </a:bodyPr>
          <a:lstStyle/>
          <a:p>
            <a:pPr algn="just"/>
            <a:r>
              <a:rPr lang="pt-BR" sz="3600" b="0" i="0" dirty="0">
                <a:effectLst/>
                <a:latin typeface="Rawline"/>
              </a:rPr>
              <a:t>Dentre as atribuições do CGFPHIS </a:t>
            </a:r>
          </a:p>
          <a:p>
            <a:pPr marL="571500" indent="-571500" algn="just">
              <a:buFont typeface="Wingdings" panose="05000000000000000000" pitchFamily="2" charset="2"/>
              <a:buChar char="q"/>
            </a:pPr>
            <a:r>
              <a:rPr lang="pt-BR" sz="3600" b="1" dirty="0">
                <a:highlight>
                  <a:srgbClr val="FFFF00"/>
                </a:highlight>
                <a:latin typeface="Rawline"/>
              </a:rPr>
              <a:t>d</a:t>
            </a:r>
            <a:r>
              <a:rPr lang="pt-BR" sz="3600" b="1" i="0" dirty="0">
                <a:effectLst/>
                <a:highlight>
                  <a:srgbClr val="FFFF00"/>
                </a:highlight>
                <a:latin typeface="Rawline"/>
              </a:rPr>
              <a:t>efine diretrizes e critérios </a:t>
            </a:r>
            <a:r>
              <a:rPr lang="pt-BR" sz="3600" b="0" i="0" dirty="0">
                <a:effectLst/>
                <a:latin typeface="Rawline"/>
              </a:rPr>
              <a:t>para a alocação dos recursos do Fundo Paulista de Habitação de Interesse Social, em conformidade com a legislação vigente e as políticas habitacionais do Estado, voltadas à população de baixa renda.</a:t>
            </a:r>
          </a:p>
          <a:p>
            <a:pPr marL="571500" indent="-571500" algn="just">
              <a:buFont typeface="Wingdings" panose="05000000000000000000" pitchFamily="2" charset="2"/>
              <a:buChar char="q"/>
            </a:pPr>
            <a:r>
              <a:rPr lang="pt-BR" sz="3600" b="1" i="0" dirty="0">
                <a:effectLst/>
                <a:highlight>
                  <a:srgbClr val="FFFF00"/>
                </a:highlight>
                <a:latin typeface="Rawline"/>
              </a:rPr>
              <a:t>estabelece condições </a:t>
            </a:r>
            <a:r>
              <a:rPr lang="pt-BR" sz="3600" b="0" i="0" dirty="0">
                <a:effectLst/>
                <a:latin typeface="Rawline"/>
              </a:rPr>
              <a:t>para o aporte de recursos e subsídios em combinação com os recursos federais, </a:t>
            </a:r>
          </a:p>
          <a:p>
            <a:pPr marL="571500" indent="-571500" algn="just">
              <a:buFont typeface="Wingdings" panose="05000000000000000000" pitchFamily="2" charset="2"/>
              <a:buChar char="q"/>
            </a:pPr>
            <a:r>
              <a:rPr lang="pt-BR" sz="3600" b="1" i="0" dirty="0">
                <a:effectLst/>
                <a:highlight>
                  <a:srgbClr val="FFFF00"/>
                </a:highlight>
                <a:latin typeface="Rawline"/>
              </a:rPr>
              <a:t>permite a articulação </a:t>
            </a:r>
            <a:r>
              <a:rPr lang="pt-BR" sz="3600" b="0" i="0" dirty="0">
                <a:effectLst/>
                <a:latin typeface="Rawline"/>
              </a:rPr>
              <a:t>dos investimentos públicos em habitação e </a:t>
            </a:r>
          </a:p>
          <a:p>
            <a:pPr marL="571500" indent="-571500" algn="just">
              <a:buFont typeface="Wingdings" panose="05000000000000000000" pitchFamily="2" charset="2"/>
              <a:buChar char="q"/>
            </a:pPr>
            <a:r>
              <a:rPr lang="pt-BR" sz="3600" b="1" i="0" dirty="0">
                <a:effectLst/>
                <a:highlight>
                  <a:srgbClr val="FFFF00"/>
                </a:highlight>
                <a:latin typeface="Rawline"/>
              </a:rPr>
              <a:t>incentiva a participação </a:t>
            </a:r>
            <a:r>
              <a:rPr lang="pt-BR" sz="3600" b="0" i="0" dirty="0">
                <a:effectLst/>
                <a:latin typeface="Rawline"/>
              </a:rPr>
              <a:t>de atores do setor privado.</a:t>
            </a:r>
            <a:endParaRPr lang="pt-BR" sz="3600" dirty="0"/>
          </a:p>
        </p:txBody>
      </p:sp>
    </p:spTree>
    <p:extLst>
      <p:ext uri="{BB962C8B-B14F-4D97-AF65-F5344CB8AC3E}">
        <p14:creationId xmlns:p14="http://schemas.microsoft.com/office/powerpoint/2010/main" val="1206815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DE2E4003-6C31-8B46-2A62-A76BDB91A406}"/>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B902966C-FAE8-C339-7EE6-24FB1E38CC3C}"/>
              </a:ext>
            </a:extLst>
          </p:cNvPr>
          <p:cNvSpPr/>
          <p:nvPr/>
        </p:nvSpPr>
        <p:spPr>
          <a:xfrm>
            <a:off x="1295400" y="2054657"/>
            <a:ext cx="159258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490A241A-7B4C-FD50-0A19-D0FD501DF123}"/>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CaixaDeTexto 5">
            <a:extLst>
              <a:ext uri="{FF2B5EF4-FFF2-40B4-BE49-F238E27FC236}">
                <a16:creationId xmlns:a16="http://schemas.microsoft.com/office/drawing/2014/main" id="{0B80EF28-1370-7AC7-6C41-CAF0144A8032}"/>
              </a:ext>
            </a:extLst>
          </p:cNvPr>
          <p:cNvSpPr txBox="1"/>
          <p:nvPr/>
        </p:nvSpPr>
        <p:spPr>
          <a:xfrm>
            <a:off x="2667000" y="2054657"/>
            <a:ext cx="12954000" cy="1003031"/>
          </a:xfrm>
          <a:prstGeom prst="rect">
            <a:avLst/>
          </a:prstGeom>
          <a:noFill/>
        </p:spPr>
        <p:txBody>
          <a:bodyPr wrap="square">
            <a:spAutoFit/>
          </a:bodyPr>
          <a:lstStyle/>
          <a:p>
            <a:pPr algn="just" rtl="0">
              <a:lnSpc>
                <a:spcPct val="150000"/>
              </a:lnSpc>
              <a:spcBef>
                <a:spcPts val="0"/>
              </a:spcBef>
              <a:spcAft>
                <a:spcPts val="0"/>
              </a:spcAft>
            </a:pPr>
            <a:r>
              <a:rPr lang="pt-BR" sz="4400" b="1" dirty="0"/>
              <a:t>Plano Estadual de Habitação de Interesse Social - PEHIS</a:t>
            </a:r>
          </a:p>
        </p:txBody>
      </p:sp>
      <p:sp>
        <p:nvSpPr>
          <p:cNvPr id="9" name="CaixaDeTexto 8">
            <a:extLst>
              <a:ext uri="{FF2B5EF4-FFF2-40B4-BE49-F238E27FC236}">
                <a16:creationId xmlns:a16="http://schemas.microsoft.com/office/drawing/2014/main" id="{5805EF24-4BF4-6ECE-673D-C493FFA7C4E3}"/>
              </a:ext>
            </a:extLst>
          </p:cNvPr>
          <p:cNvSpPr txBox="1"/>
          <p:nvPr/>
        </p:nvSpPr>
        <p:spPr>
          <a:xfrm>
            <a:off x="1295400" y="4128540"/>
            <a:ext cx="15963900" cy="5078313"/>
          </a:xfrm>
          <a:prstGeom prst="rect">
            <a:avLst/>
          </a:prstGeom>
          <a:noFill/>
        </p:spPr>
        <p:txBody>
          <a:bodyPr wrap="square">
            <a:spAutoFit/>
          </a:bodyPr>
          <a:lstStyle/>
          <a:p>
            <a:pPr algn="just"/>
            <a:r>
              <a:rPr lang="pt-BR" sz="3600" dirty="0"/>
              <a:t>I</a:t>
            </a:r>
            <a:r>
              <a:rPr lang="pt-BR" sz="3600" b="0" i="0" dirty="0">
                <a:effectLst/>
              </a:rPr>
              <a:t>nstrumento para o planejamento de ações habitacionais para o período 2011-2023, estabeleceu diretrizes a partir de </a:t>
            </a:r>
            <a:r>
              <a:rPr lang="pt-BR" sz="3600" b="1" i="0" dirty="0">
                <a:effectLst/>
                <a:highlight>
                  <a:srgbClr val="FFFF00"/>
                </a:highlight>
              </a:rPr>
              <a:t>TRÊS ETAPAS</a:t>
            </a:r>
            <a:r>
              <a:rPr lang="pt-BR" sz="3600" b="0" i="0" dirty="0">
                <a:effectLst/>
              </a:rPr>
              <a:t> que consistiam em </a:t>
            </a:r>
            <a:r>
              <a:rPr lang="pt-BR" sz="3600" b="1" i="0" dirty="0">
                <a:effectLst/>
                <a:highlight>
                  <a:srgbClr val="FFFF00"/>
                </a:highlight>
              </a:rPr>
              <a:t>PROPOSTA METODOLÓGICA, DIAGNÓSTICO E ESTRATÉGIAS DE AÇÃO</a:t>
            </a:r>
            <a:r>
              <a:rPr lang="pt-BR" sz="3600" b="0" i="0" dirty="0">
                <a:effectLst/>
              </a:rPr>
              <a:t>, contando com a participação de diversos segmentos representativos da sociedade.</a:t>
            </a:r>
          </a:p>
          <a:p>
            <a:pPr algn="just"/>
            <a:endParaRPr lang="pt-BR" sz="3600" dirty="0">
              <a:ea typeface="Open Sans" panose="020B0606030504020204" pitchFamily="34" charset="0"/>
              <a:cs typeface="Open Sans" panose="020B0606030504020204" pitchFamily="34" charset="0"/>
            </a:endParaRPr>
          </a:p>
          <a:p>
            <a:pPr algn="just"/>
            <a:r>
              <a:rPr lang="pt-BR" sz="3600" dirty="0">
                <a:ea typeface="Open Sans" panose="020B0606030504020204" pitchFamily="34" charset="0"/>
                <a:cs typeface="Open Sans" panose="020B0606030504020204" pitchFamily="34" charset="0"/>
              </a:rPr>
              <a:t>O objetivo do plano é </a:t>
            </a:r>
            <a:r>
              <a:rPr lang="pt-BR" sz="3600" b="1" dirty="0">
                <a:highlight>
                  <a:srgbClr val="FFFF00"/>
                </a:highlight>
                <a:ea typeface="Open Sans" panose="020B0606030504020204" pitchFamily="34" charset="0"/>
                <a:cs typeface="Open Sans" panose="020B0606030504020204" pitchFamily="34" charset="0"/>
              </a:rPr>
              <a:t>ESTABELECER</a:t>
            </a:r>
            <a:r>
              <a:rPr lang="pt-BR" sz="3600" b="0" i="0" dirty="0">
                <a:effectLst/>
                <a:ea typeface="Open Sans" panose="020B0606030504020204" pitchFamily="34" charset="0"/>
                <a:cs typeface="Open Sans" panose="020B0606030504020204" pitchFamily="34" charset="0"/>
              </a:rPr>
              <a:t> estratégias e metas para a </a:t>
            </a:r>
            <a:r>
              <a:rPr lang="pt-BR" sz="3600" b="1" i="0" dirty="0">
                <a:effectLst/>
                <a:highlight>
                  <a:srgbClr val="FFFF00"/>
                </a:highlight>
                <a:ea typeface="Open Sans" panose="020B0606030504020204" pitchFamily="34" charset="0"/>
                <a:cs typeface="Open Sans" panose="020B0606030504020204" pitchFamily="34" charset="0"/>
              </a:rPr>
              <a:t>ELIMINAÇÃO PROGRESSIVA</a:t>
            </a:r>
            <a:r>
              <a:rPr lang="pt-BR" sz="3600" b="0" i="0" dirty="0">
                <a:effectLst/>
                <a:ea typeface="Open Sans" panose="020B0606030504020204" pitchFamily="34" charset="0"/>
                <a:cs typeface="Open Sans" panose="020B0606030504020204" pitchFamily="34" charset="0"/>
              </a:rPr>
              <a:t> das necessidades habitacionais, com foco na população de baixa renda, por meio de ações conjugadas do poder público, nas três esferas de governo, federal, estadual e municipal e da iniciativa privada.</a:t>
            </a:r>
            <a:endParaRPr lang="pt-BR" sz="36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6735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73FC65CD-9695-3616-38CD-2C779AC6FBCB}"/>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910455F4-D5A1-4316-1517-A7571D42E715}"/>
              </a:ext>
            </a:extLst>
          </p:cNvPr>
          <p:cNvSpPr/>
          <p:nvPr/>
        </p:nvSpPr>
        <p:spPr>
          <a:xfrm>
            <a:off x="1085850" y="7962900"/>
            <a:ext cx="161925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0FE63ADC-522F-9B88-8194-616A178BD74B}"/>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CaixaDeTexto 5">
            <a:extLst>
              <a:ext uri="{FF2B5EF4-FFF2-40B4-BE49-F238E27FC236}">
                <a16:creationId xmlns:a16="http://schemas.microsoft.com/office/drawing/2014/main" id="{4423D8AA-ACF0-10B8-B7C1-FAB52F722589}"/>
              </a:ext>
            </a:extLst>
          </p:cNvPr>
          <p:cNvSpPr txBox="1"/>
          <p:nvPr/>
        </p:nvSpPr>
        <p:spPr>
          <a:xfrm>
            <a:off x="3400425" y="7962900"/>
            <a:ext cx="11372850" cy="1003031"/>
          </a:xfrm>
          <a:prstGeom prst="rect">
            <a:avLst/>
          </a:prstGeom>
          <a:noFill/>
        </p:spPr>
        <p:txBody>
          <a:bodyPr wrap="square">
            <a:spAutoFit/>
          </a:bodyPr>
          <a:lstStyle/>
          <a:p>
            <a:pPr algn="just" rtl="0">
              <a:lnSpc>
                <a:spcPct val="150000"/>
              </a:lnSpc>
              <a:spcBef>
                <a:spcPts val="0"/>
              </a:spcBef>
              <a:spcAft>
                <a:spcPts val="0"/>
              </a:spcAft>
            </a:pPr>
            <a:r>
              <a:rPr lang="pt-BR" sz="4400" b="1" dirty="0"/>
              <a:t>Plano Estadual de Habitação de Interesse Social</a:t>
            </a:r>
          </a:p>
        </p:txBody>
      </p:sp>
      <p:sp>
        <p:nvSpPr>
          <p:cNvPr id="3" name="Retângulo 2">
            <a:extLst>
              <a:ext uri="{FF2B5EF4-FFF2-40B4-BE49-F238E27FC236}">
                <a16:creationId xmlns:a16="http://schemas.microsoft.com/office/drawing/2014/main" id="{6174ABB9-127D-9F07-FFC1-41B69EA591B3}"/>
              </a:ext>
            </a:extLst>
          </p:cNvPr>
          <p:cNvSpPr/>
          <p:nvPr/>
        </p:nvSpPr>
        <p:spPr>
          <a:xfrm>
            <a:off x="1085850" y="5321732"/>
            <a:ext cx="161925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a:extLst>
              <a:ext uri="{FF2B5EF4-FFF2-40B4-BE49-F238E27FC236}">
                <a16:creationId xmlns:a16="http://schemas.microsoft.com/office/drawing/2014/main" id="{B57EDB6A-D177-6BE7-239D-7349402D202B}"/>
              </a:ext>
            </a:extLst>
          </p:cNvPr>
          <p:cNvSpPr/>
          <p:nvPr/>
        </p:nvSpPr>
        <p:spPr>
          <a:xfrm>
            <a:off x="1066800" y="2680564"/>
            <a:ext cx="161925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a:extLst>
              <a:ext uri="{FF2B5EF4-FFF2-40B4-BE49-F238E27FC236}">
                <a16:creationId xmlns:a16="http://schemas.microsoft.com/office/drawing/2014/main" id="{D70A544A-1280-76E2-53DE-8FF39B64FE4F}"/>
              </a:ext>
            </a:extLst>
          </p:cNvPr>
          <p:cNvSpPr txBox="1"/>
          <p:nvPr/>
        </p:nvSpPr>
        <p:spPr>
          <a:xfrm>
            <a:off x="1295400" y="5341348"/>
            <a:ext cx="16154400" cy="1003031"/>
          </a:xfrm>
          <a:prstGeom prst="rect">
            <a:avLst/>
          </a:prstGeom>
          <a:noFill/>
        </p:spPr>
        <p:txBody>
          <a:bodyPr wrap="square">
            <a:spAutoFit/>
          </a:bodyPr>
          <a:lstStyle/>
          <a:p>
            <a:pPr algn="just" rtl="0">
              <a:lnSpc>
                <a:spcPct val="150000"/>
              </a:lnSpc>
              <a:spcBef>
                <a:spcPts val="0"/>
              </a:spcBef>
              <a:spcAft>
                <a:spcPts val="0"/>
              </a:spcAft>
            </a:pPr>
            <a:r>
              <a:rPr lang="pt-BR" sz="4400" b="1" dirty="0"/>
              <a:t>Conselho Gestor do Fundo Paulista de Habitação de Interesse Social </a:t>
            </a:r>
          </a:p>
        </p:txBody>
      </p:sp>
      <p:sp>
        <p:nvSpPr>
          <p:cNvPr id="12" name="CaixaDeTexto 11">
            <a:extLst>
              <a:ext uri="{FF2B5EF4-FFF2-40B4-BE49-F238E27FC236}">
                <a16:creationId xmlns:a16="http://schemas.microsoft.com/office/drawing/2014/main" id="{9808D5DA-0DD9-3C06-9C9E-1F78A402108E}"/>
              </a:ext>
            </a:extLst>
          </p:cNvPr>
          <p:cNvSpPr txBox="1"/>
          <p:nvPr/>
        </p:nvSpPr>
        <p:spPr>
          <a:xfrm>
            <a:off x="5162550" y="2680564"/>
            <a:ext cx="7924800" cy="1003031"/>
          </a:xfrm>
          <a:prstGeom prst="rect">
            <a:avLst/>
          </a:prstGeom>
          <a:noFill/>
        </p:spPr>
        <p:txBody>
          <a:bodyPr wrap="square">
            <a:spAutoFit/>
          </a:bodyPr>
          <a:lstStyle/>
          <a:p>
            <a:pPr algn="just" rtl="0">
              <a:lnSpc>
                <a:spcPct val="150000"/>
              </a:lnSpc>
              <a:spcBef>
                <a:spcPts val="0"/>
              </a:spcBef>
              <a:spcAft>
                <a:spcPts val="0"/>
              </a:spcAft>
            </a:pPr>
            <a:r>
              <a:rPr lang="pt-BR" sz="4400" b="1" dirty="0"/>
              <a:t>Conselho Estadual de Habitação </a:t>
            </a:r>
          </a:p>
        </p:txBody>
      </p:sp>
      <p:sp>
        <p:nvSpPr>
          <p:cNvPr id="2" name="Retângulo 1">
            <a:extLst>
              <a:ext uri="{FF2B5EF4-FFF2-40B4-BE49-F238E27FC236}">
                <a16:creationId xmlns:a16="http://schemas.microsoft.com/office/drawing/2014/main" id="{E46D13D5-D9DF-E4EF-D907-2EE8AFAD84FE}"/>
              </a:ext>
            </a:extLst>
          </p:cNvPr>
          <p:cNvSpPr/>
          <p:nvPr/>
        </p:nvSpPr>
        <p:spPr>
          <a:xfrm>
            <a:off x="11658600" y="6383045"/>
            <a:ext cx="4820247" cy="993506"/>
          </a:xfrm>
          <a:prstGeom prst="rect">
            <a:avLst/>
          </a:prstGeom>
          <a:solidFill>
            <a:srgbClr val="FFFF00"/>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lnSpc>
                <a:spcPct val="150000"/>
              </a:lnSpc>
              <a:spcBef>
                <a:spcPts val="0"/>
              </a:spcBef>
              <a:spcAft>
                <a:spcPts val="0"/>
              </a:spcAft>
            </a:pPr>
            <a:r>
              <a:rPr lang="pt-BR" sz="3600" b="1" dirty="0">
                <a:solidFill>
                  <a:schemeClr val="tx1"/>
                </a:solidFill>
              </a:rPr>
              <a:t>Recurso Estadual </a:t>
            </a:r>
          </a:p>
        </p:txBody>
      </p:sp>
    </p:spTree>
    <p:extLst>
      <p:ext uri="{BB962C8B-B14F-4D97-AF65-F5344CB8AC3E}">
        <p14:creationId xmlns:p14="http://schemas.microsoft.com/office/powerpoint/2010/main" val="1457987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D877B19-D35C-5880-F57D-05A46A3D7BEA}"/>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38E5C984-DDCC-A6F8-52C0-C53DDA61392C}"/>
              </a:ext>
            </a:extLst>
          </p:cNvPr>
          <p:cNvSpPr/>
          <p:nvPr/>
        </p:nvSpPr>
        <p:spPr>
          <a:xfrm>
            <a:off x="1066800" y="7962900"/>
            <a:ext cx="161925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5085573E-F483-F82E-EC72-AC0A18B0F4F4}"/>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CaixaDeTexto 5">
            <a:extLst>
              <a:ext uri="{FF2B5EF4-FFF2-40B4-BE49-F238E27FC236}">
                <a16:creationId xmlns:a16="http://schemas.microsoft.com/office/drawing/2014/main" id="{F708EB84-B362-6822-A068-74642D7F46B0}"/>
              </a:ext>
            </a:extLst>
          </p:cNvPr>
          <p:cNvSpPr txBox="1"/>
          <p:nvPr/>
        </p:nvSpPr>
        <p:spPr>
          <a:xfrm>
            <a:off x="3357562" y="8032038"/>
            <a:ext cx="11649075" cy="1003031"/>
          </a:xfrm>
          <a:prstGeom prst="rect">
            <a:avLst/>
          </a:prstGeom>
          <a:noFill/>
        </p:spPr>
        <p:txBody>
          <a:bodyPr wrap="square">
            <a:spAutoFit/>
          </a:bodyPr>
          <a:lstStyle/>
          <a:p>
            <a:pPr algn="just" rtl="0">
              <a:lnSpc>
                <a:spcPct val="150000"/>
              </a:lnSpc>
              <a:spcBef>
                <a:spcPts val="0"/>
              </a:spcBef>
              <a:spcAft>
                <a:spcPts val="0"/>
              </a:spcAft>
            </a:pPr>
            <a:r>
              <a:rPr lang="pt-BR" sz="4400" b="1" dirty="0"/>
              <a:t>Plano Municipal de Habitação de Interesse Social</a:t>
            </a:r>
          </a:p>
        </p:txBody>
      </p:sp>
      <p:sp>
        <p:nvSpPr>
          <p:cNvPr id="3" name="Retângulo 2">
            <a:extLst>
              <a:ext uri="{FF2B5EF4-FFF2-40B4-BE49-F238E27FC236}">
                <a16:creationId xmlns:a16="http://schemas.microsoft.com/office/drawing/2014/main" id="{FE4F033F-EFC8-42C1-B1BE-BA060C5F0956}"/>
              </a:ext>
            </a:extLst>
          </p:cNvPr>
          <p:cNvSpPr/>
          <p:nvPr/>
        </p:nvSpPr>
        <p:spPr>
          <a:xfrm>
            <a:off x="1085850" y="5321732"/>
            <a:ext cx="161925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a:extLst>
              <a:ext uri="{FF2B5EF4-FFF2-40B4-BE49-F238E27FC236}">
                <a16:creationId xmlns:a16="http://schemas.microsoft.com/office/drawing/2014/main" id="{AF08F402-8CF8-2AB6-E1E3-60CCA8A43688}"/>
              </a:ext>
            </a:extLst>
          </p:cNvPr>
          <p:cNvSpPr/>
          <p:nvPr/>
        </p:nvSpPr>
        <p:spPr>
          <a:xfrm>
            <a:off x="1066800" y="2680564"/>
            <a:ext cx="16192500" cy="1295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a:extLst>
              <a:ext uri="{FF2B5EF4-FFF2-40B4-BE49-F238E27FC236}">
                <a16:creationId xmlns:a16="http://schemas.microsoft.com/office/drawing/2014/main" id="{E718C100-8B31-8393-9C03-58CFDC5692B2}"/>
              </a:ext>
            </a:extLst>
          </p:cNvPr>
          <p:cNvSpPr txBox="1"/>
          <p:nvPr/>
        </p:nvSpPr>
        <p:spPr>
          <a:xfrm>
            <a:off x="1143000" y="5258770"/>
            <a:ext cx="16154400" cy="1446550"/>
          </a:xfrm>
          <a:prstGeom prst="rect">
            <a:avLst/>
          </a:prstGeom>
          <a:noFill/>
        </p:spPr>
        <p:txBody>
          <a:bodyPr wrap="square">
            <a:spAutoFit/>
          </a:bodyPr>
          <a:lstStyle/>
          <a:p>
            <a:pPr algn="just" rtl="0">
              <a:spcBef>
                <a:spcPts val="0"/>
              </a:spcBef>
              <a:spcAft>
                <a:spcPts val="0"/>
              </a:spcAft>
            </a:pPr>
            <a:r>
              <a:rPr lang="pt-BR" sz="4400" b="1" dirty="0"/>
              <a:t>Conselho Gestor do Fundo Municipal de Habitação de Interesse Social </a:t>
            </a:r>
          </a:p>
        </p:txBody>
      </p:sp>
      <p:sp>
        <p:nvSpPr>
          <p:cNvPr id="12" name="CaixaDeTexto 11">
            <a:extLst>
              <a:ext uri="{FF2B5EF4-FFF2-40B4-BE49-F238E27FC236}">
                <a16:creationId xmlns:a16="http://schemas.microsoft.com/office/drawing/2014/main" id="{BD94A028-040F-CFE8-059D-1D33381021A5}"/>
              </a:ext>
            </a:extLst>
          </p:cNvPr>
          <p:cNvSpPr txBox="1"/>
          <p:nvPr/>
        </p:nvSpPr>
        <p:spPr>
          <a:xfrm>
            <a:off x="5095875" y="2680564"/>
            <a:ext cx="8096250" cy="1003031"/>
          </a:xfrm>
          <a:prstGeom prst="rect">
            <a:avLst/>
          </a:prstGeom>
          <a:noFill/>
        </p:spPr>
        <p:txBody>
          <a:bodyPr wrap="square">
            <a:spAutoFit/>
          </a:bodyPr>
          <a:lstStyle/>
          <a:p>
            <a:pPr algn="just" rtl="0">
              <a:lnSpc>
                <a:spcPct val="150000"/>
              </a:lnSpc>
              <a:spcBef>
                <a:spcPts val="0"/>
              </a:spcBef>
              <a:spcAft>
                <a:spcPts val="0"/>
              </a:spcAft>
            </a:pPr>
            <a:r>
              <a:rPr lang="pt-BR" sz="4400" b="1" dirty="0"/>
              <a:t>Conselho Municipal de Habitação </a:t>
            </a:r>
          </a:p>
        </p:txBody>
      </p:sp>
      <p:sp>
        <p:nvSpPr>
          <p:cNvPr id="2" name="Retângulo 1">
            <a:extLst>
              <a:ext uri="{FF2B5EF4-FFF2-40B4-BE49-F238E27FC236}">
                <a16:creationId xmlns:a16="http://schemas.microsoft.com/office/drawing/2014/main" id="{726388FF-BD7B-6DF7-3CB8-027F013688F9}"/>
              </a:ext>
            </a:extLst>
          </p:cNvPr>
          <p:cNvSpPr/>
          <p:nvPr/>
        </p:nvSpPr>
        <p:spPr>
          <a:xfrm>
            <a:off x="11658600" y="6383045"/>
            <a:ext cx="4820247" cy="993506"/>
          </a:xfrm>
          <a:prstGeom prst="rect">
            <a:avLst/>
          </a:prstGeom>
          <a:solidFill>
            <a:srgbClr val="FFFF00"/>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lnSpc>
                <a:spcPct val="150000"/>
              </a:lnSpc>
              <a:spcBef>
                <a:spcPts val="0"/>
              </a:spcBef>
              <a:spcAft>
                <a:spcPts val="0"/>
              </a:spcAft>
            </a:pPr>
            <a:r>
              <a:rPr lang="pt-BR" sz="3600" b="1" dirty="0">
                <a:solidFill>
                  <a:schemeClr val="tx1"/>
                </a:solidFill>
              </a:rPr>
              <a:t>Recurso Municipal </a:t>
            </a:r>
          </a:p>
        </p:txBody>
      </p:sp>
      <p:sp>
        <p:nvSpPr>
          <p:cNvPr id="9" name="Seta: Curva para a Esquerda 8">
            <a:extLst>
              <a:ext uri="{FF2B5EF4-FFF2-40B4-BE49-F238E27FC236}">
                <a16:creationId xmlns:a16="http://schemas.microsoft.com/office/drawing/2014/main" id="{18A28D3B-A846-9E13-9D5C-38E234728DC5}"/>
              </a:ext>
            </a:extLst>
          </p:cNvPr>
          <p:cNvSpPr/>
          <p:nvPr/>
        </p:nvSpPr>
        <p:spPr>
          <a:xfrm rot="19277763">
            <a:off x="16156125" y="2375481"/>
            <a:ext cx="1464861" cy="3200966"/>
          </a:xfrm>
          <a:prstGeom prst="curvedLeft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0" name="Retângulo: Cantos Arredondados 9">
            <a:extLst>
              <a:ext uri="{FF2B5EF4-FFF2-40B4-BE49-F238E27FC236}">
                <a16:creationId xmlns:a16="http://schemas.microsoft.com/office/drawing/2014/main" id="{688A8E0F-12C9-F33B-0A45-3BBE37F7A7EA}"/>
              </a:ext>
            </a:extLst>
          </p:cNvPr>
          <p:cNvSpPr/>
          <p:nvPr/>
        </p:nvSpPr>
        <p:spPr>
          <a:xfrm>
            <a:off x="13394991" y="3141247"/>
            <a:ext cx="3144713" cy="1446550"/>
          </a:xfrm>
          <a:prstGeom prst="round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600" b="1" dirty="0">
                <a:solidFill>
                  <a:schemeClr val="tx1"/>
                </a:solidFill>
              </a:rPr>
              <a:t>Pode ser o mesmo</a:t>
            </a:r>
          </a:p>
        </p:txBody>
      </p:sp>
      <p:pic>
        <p:nvPicPr>
          <p:cNvPr id="14" name="Imagem 13">
            <a:extLst>
              <a:ext uri="{FF2B5EF4-FFF2-40B4-BE49-F238E27FC236}">
                <a16:creationId xmlns:a16="http://schemas.microsoft.com/office/drawing/2014/main" id="{E916CFD8-777C-1FB1-7813-EE108D01A92F}"/>
              </a:ext>
            </a:extLst>
          </p:cNvPr>
          <p:cNvPicPr>
            <a:picLocks noChangeAspect="1"/>
          </p:cNvPicPr>
          <p:nvPr/>
        </p:nvPicPr>
        <p:blipFill>
          <a:blip r:embed="rId3"/>
          <a:stretch>
            <a:fillRect/>
          </a:stretch>
        </p:blipFill>
        <p:spPr>
          <a:xfrm>
            <a:off x="15006637" y="8416907"/>
            <a:ext cx="1729061" cy="1682785"/>
          </a:xfrm>
          <a:prstGeom prst="rect">
            <a:avLst/>
          </a:prstGeom>
        </p:spPr>
      </p:pic>
    </p:spTree>
    <p:extLst>
      <p:ext uri="{BB962C8B-B14F-4D97-AF65-F5344CB8AC3E}">
        <p14:creationId xmlns:p14="http://schemas.microsoft.com/office/powerpoint/2010/main" val="1822786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54160E06-2EBB-B47F-E927-78AAE82F6EB5}"/>
            </a:ext>
          </a:extLst>
        </p:cNvPr>
        <p:cNvGrpSpPr/>
        <p:nvPr/>
      </p:nvGrpSpPr>
      <p:grpSpPr>
        <a:xfrm>
          <a:off x="0" y="0"/>
          <a:ext cx="0" cy="0"/>
          <a:chOff x="0" y="0"/>
          <a:chExt cx="0" cy="0"/>
        </a:xfrm>
      </p:grpSpPr>
      <p:sp>
        <p:nvSpPr>
          <p:cNvPr id="17" name="Freeform 3">
            <a:extLst>
              <a:ext uri="{FF2B5EF4-FFF2-40B4-BE49-F238E27FC236}">
                <a16:creationId xmlns:a16="http://schemas.microsoft.com/office/drawing/2014/main" id="{87E6256B-5240-6DE2-62C1-D64C03FE5379}"/>
              </a:ext>
            </a:extLst>
          </p:cNvPr>
          <p:cNvSpPr/>
          <p:nvPr/>
        </p:nvSpPr>
        <p:spPr>
          <a:xfrm>
            <a:off x="0" y="22860"/>
            <a:ext cx="35737800" cy="25618440"/>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stretch>
              <a:fillRect/>
            </a:stretch>
          </a:blipFill>
          <a:effectLst>
            <a:outerShdw dist="50800" sx="1000" sy="1000" algn="ctr" rotWithShape="0">
              <a:srgbClr val="000000"/>
            </a:outerShdw>
          </a:effectLst>
        </p:spPr>
      </p:sp>
      <p:sp>
        <p:nvSpPr>
          <p:cNvPr id="7" name="Retângulo 6">
            <a:extLst>
              <a:ext uri="{FF2B5EF4-FFF2-40B4-BE49-F238E27FC236}">
                <a16:creationId xmlns:a16="http://schemas.microsoft.com/office/drawing/2014/main" id="{141EE683-B094-79EA-BF8A-F0D077814778}"/>
              </a:ext>
            </a:extLst>
          </p:cNvPr>
          <p:cNvSpPr/>
          <p:nvPr/>
        </p:nvSpPr>
        <p:spPr>
          <a:xfrm>
            <a:off x="1295399" y="4496065"/>
            <a:ext cx="8058151" cy="3429000"/>
          </a:xfrm>
          <a:prstGeom prst="rect">
            <a:avLst/>
          </a:prstGeom>
          <a:solidFill>
            <a:srgbClr val="FFFF00"/>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Freeform 4">
            <a:extLst>
              <a:ext uri="{FF2B5EF4-FFF2-40B4-BE49-F238E27FC236}">
                <a16:creationId xmlns:a16="http://schemas.microsoft.com/office/drawing/2014/main" id="{95C7FAEA-9C46-CF64-5185-9CDCE9F2F206}"/>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3"/>
            <a:stretch>
              <a:fillRect t="-325736" b="-71353"/>
            </a:stretch>
          </a:blipFill>
        </p:spPr>
      </p:sp>
      <p:sp>
        <p:nvSpPr>
          <p:cNvPr id="6" name="CaixaDeTexto 5">
            <a:extLst>
              <a:ext uri="{FF2B5EF4-FFF2-40B4-BE49-F238E27FC236}">
                <a16:creationId xmlns:a16="http://schemas.microsoft.com/office/drawing/2014/main" id="{F885930E-58E4-CF73-DFF7-D02D21EB996F}"/>
              </a:ext>
            </a:extLst>
          </p:cNvPr>
          <p:cNvSpPr txBox="1"/>
          <p:nvPr/>
        </p:nvSpPr>
        <p:spPr>
          <a:xfrm>
            <a:off x="1552575" y="5010452"/>
            <a:ext cx="7543800" cy="2018694"/>
          </a:xfrm>
          <a:prstGeom prst="rect">
            <a:avLst/>
          </a:prstGeom>
          <a:noFill/>
        </p:spPr>
        <p:txBody>
          <a:bodyPr wrap="square">
            <a:spAutoFit/>
          </a:bodyPr>
          <a:lstStyle/>
          <a:p>
            <a:pPr algn="ctr" rtl="0">
              <a:lnSpc>
                <a:spcPct val="150000"/>
              </a:lnSpc>
              <a:spcBef>
                <a:spcPts val="0"/>
              </a:spcBef>
              <a:spcAft>
                <a:spcPts val="0"/>
              </a:spcAft>
            </a:pPr>
            <a:r>
              <a:rPr lang="pt-BR" sz="4400" b="1" dirty="0"/>
              <a:t>Plano Municipal de Habitação de Interesse Social</a:t>
            </a:r>
          </a:p>
        </p:txBody>
      </p:sp>
      <p:pic>
        <p:nvPicPr>
          <p:cNvPr id="16" name="Imagem 15">
            <a:extLst>
              <a:ext uri="{FF2B5EF4-FFF2-40B4-BE49-F238E27FC236}">
                <a16:creationId xmlns:a16="http://schemas.microsoft.com/office/drawing/2014/main" id="{35BC6A3A-9750-9F94-223C-97BE36A19C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9181" y="1004455"/>
            <a:ext cx="5786437" cy="10287000"/>
          </a:xfrm>
          <a:prstGeom prst="rect">
            <a:avLst/>
          </a:prstGeom>
        </p:spPr>
      </p:pic>
    </p:spTree>
    <p:extLst>
      <p:ext uri="{BB962C8B-B14F-4D97-AF65-F5344CB8AC3E}">
        <p14:creationId xmlns:p14="http://schemas.microsoft.com/office/powerpoint/2010/main" val="1771817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3DC85-24C2-1BE9-A326-16E54F6A8D2C}"/>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7D3CF4FA-06DA-E74E-9962-010AD37DC2E7}"/>
              </a:ext>
            </a:extLst>
          </p:cNvPr>
          <p:cNvSpPr/>
          <p:nvPr/>
        </p:nvSpPr>
        <p:spPr>
          <a:xfrm>
            <a:off x="0" y="1489774"/>
            <a:ext cx="18288000" cy="8686800"/>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stretch>
              <a:fillRect/>
            </a:stretch>
          </a:blipFill>
        </p:spPr>
      </p:sp>
      <p:sp>
        <p:nvSpPr>
          <p:cNvPr id="2" name="TextBox 2">
            <a:extLst>
              <a:ext uri="{FF2B5EF4-FFF2-40B4-BE49-F238E27FC236}">
                <a16:creationId xmlns:a16="http://schemas.microsoft.com/office/drawing/2014/main" id="{1DD3A6DC-7500-319E-50CC-EEA306F71407}"/>
              </a:ext>
            </a:extLst>
          </p:cNvPr>
          <p:cNvSpPr txBox="1"/>
          <p:nvPr/>
        </p:nvSpPr>
        <p:spPr>
          <a:xfrm>
            <a:off x="870348" y="1259237"/>
            <a:ext cx="13068300" cy="1373196"/>
          </a:xfrm>
          <a:prstGeom prst="rect">
            <a:avLst/>
          </a:prstGeom>
        </p:spPr>
        <p:txBody>
          <a:bodyPr wrap="square" lIns="0" tIns="0" rIns="0" bIns="0" rtlCol="0" anchor="t">
            <a:spAutoFit/>
          </a:bodyPr>
          <a:lstStyle/>
          <a:p>
            <a:pPr algn="l">
              <a:lnSpc>
                <a:spcPts val="4200"/>
              </a:lnSpc>
              <a:spcBef>
                <a:spcPct val="0"/>
              </a:spcBef>
            </a:pPr>
            <a:r>
              <a:rPr lang="en-US" sz="4400" b="1" dirty="0">
                <a:solidFill>
                  <a:srgbClr val="000000"/>
                </a:solidFill>
                <a:latin typeface="Open Sans Bold"/>
                <a:ea typeface="Open Sans Bold"/>
                <a:cs typeface="Open Sans Bold"/>
                <a:sym typeface="Open Sans Bold"/>
              </a:rPr>
              <a:t>Proposta Metodológica</a:t>
            </a:r>
          </a:p>
          <a:p>
            <a:pPr marL="457200" indent="-457200" algn="just" rtl="0" fontAlgn="base">
              <a:lnSpc>
                <a:spcPct val="150000"/>
              </a:lnSpc>
              <a:spcBef>
                <a:spcPts val="0"/>
              </a:spcBef>
              <a:spcAft>
                <a:spcPts val="0"/>
              </a:spcAft>
              <a:buFont typeface="Wingdings" panose="05000000000000000000" pitchFamily="2" charset="2"/>
              <a:buChar char="q"/>
            </a:pPr>
            <a:r>
              <a:rPr lang="pt-BR" sz="4000" b="0" i="0" u="none" strike="noStrike" dirty="0">
                <a:solidFill>
                  <a:srgbClr val="000000"/>
                </a:solidFill>
                <a:effectLst/>
                <a:latin typeface="Aptos" panose="020B0004020202020204" pitchFamily="34" charset="0"/>
              </a:rPr>
              <a:t>Estrutura de coordenação e organização dos trabalhos</a:t>
            </a:r>
          </a:p>
        </p:txBody>
      </p:sp>
      <p:sp>
        <p:nvSpPr>
          <p:cNvPr id="4" name="Freeform 4">
            <a:extLst>
              <a:ext uri="{FF2B5EF4-FFF2-40B4-BE49-F238E27FC236}">
                <a16:creationId xmlns:a16="http://schemas.microsoft.com/office/drawing/2014/main" id="{B8F4D45C-232F-045B-0CA0-AB52E2DD5676}"/>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3"/>
            <a:stretch>
              <a:fillRect t="-325736" b="-71353"/>
            </a:stretch>
          </a:blipFill>
        </p:spPr>
      </p:sp>
    </p:spTree>
    <p:extLst>
      <p:ext uri="{BB962C8B-B14F-4D97-AF65-F5344CB8AC3E}">
        <p14:creationId xmlns:p14="http://schemas.microsoft.com/office/powerpoint/2010/main" val="3425741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9024B70-59D0-47DF-9924-1FAB2E6FCC69}"/>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34003D24-396F-0014-B50F-21D47FF239F3}"/>
              </a:ext>
            </a:extLst>
          </p:cNvPr>
          <p:cNvSpPr txBox="1"/>
          <p:nvPr/>
        </p:nvSpPr>
        <p:spPr>
          <a:xfrm>
            <a:off x="742950" y="1259237"/>
            <a:ext cx="16516350" cy="7140416"/>
          </a:xfrm>
          <a:prstGeom prst="rect">
            <a:avLst/>
          </a:prstGeom>
        </p:spPr>
        <p:txBody>
          <a:bodyPr wrap="square" lIns="0" tIns="0" rIns="0" bIns="0" rtlCol="0" anchor="t">
            <a:spAutoFit/>
          </a:bodyPr>
          <a:lstStyle/>
          <a:p>
            <a:pPr algn="just" rtl="0">
              <a:lnSpc>
                <a:spcPct val="150000"/>
              </a:lnSpc>
              <a:spcBef>
                <a:spcPts val="0"/>
              </a:spcBef>
              <a:spcAft>
                <a:spcPts val="0"/>
              </a:spcAft>
            </a:pPr>
            <a:endParaRPr lang="pt-BR" sz="3200" b="0" dirty="0">
              <a:effectLst/>
            </a:endParaRPr>
          </a:p>
          <a:p>
            <a:pPr algn="just" rtl="0">
              <a:lnSpc>
                <a:spcPct val="150000"/>
              </a:lnSpc>
              <a:spcBef>
                <a:spcPts val="0"/>
              </a:spcBef>
              <a:spcAft>
                <a:spcPts val="0"/>
              </a:spcAft>
            </a:pPr>
            <a:endParaRPr lang="pt-BR" sz="3200" dirty="0"/>
          </a:p>
          <a:p>
            <a:pPr algn="just" rtl="0">
              <a:lnSpc>
                <a:spcPct val="150000"/>
              </a:lnSpc>
              <a:spcBef>
                <a:spcPts val="0"/>
              </a:spcBef>
              <a:spcAft>
                <a:spcPts val="0"/>
              </a:spcAft>
            </a:pPr>
            <a:endParaRPr lang="pt-BR" sz="3200" b="0" dirty="0">
              <a:effectLst/>
            </a:endParaRPr>
          </a:p>
          <a:p>
            <a:pPr algn="just" rtl="0">
              <a:spcBef>
                <a:spcPts val="0"/>
              </a:spcBef>
              <a:spcAft>
                <a:spcPts val="0"/>
              </a:spcAft>
            </a:pPr>
            <a:r>
              <a:rPr lang="pt-BR" sz="3200" b="0" i="0" u="none" strike="noStrike" dirty="0">
                <a:solidFill>
                  <a:srgbClr val="000000"/>
                </a:solidFill>
                <a:effectLst/>
                <a:latin typeface="Aptos" panose="020B0004020202020204" pitchFamily="34" charset="0"/>
              </a:rPr>
              <a:t>O Plano Local de Habitação de Interesse Social - PLHIS de Embu das Artes será coordenado pela GPK, equipe de assessoria contratada pela Prefeitura Municipal de Embu das Artes, através da Companhia Pública Municipal Pró Habitação de Embu das Artes.</a:t>
            </a:r>
          </a:p>
          <a:p>
            <a:pPr algn="just" rtl="0">
              <a:spcBef>
                <a:spcPts val="0"/>
              </a:spcBef>
              <a:spcAft>
                <a:spcPts val="0"/>
              </a:spcAft>
            </a:pPr>
            <a:endParaRPr lang="pt-BR" sz="3200" b="0" i="0" u="none" strike="noStrike" dirty="0">
              <a:solidFill>
                <a:srgbClr val="000000"/>
              </a:solidFill>
              <a:effectLst/>
              <a:latin typeface="Aptos" panose="020B0004020202020204" pitchFamily="34" charset="0"/>
            </a:endParaRPr>
          </a:p>
          <a:p>
            <a:pPr algn="just" rtl="0">
              <a:spcBef>
                <a:spcPts val="0"/>
              </a:spcBef>
              <a:spcAft>
                <a:spcPts val="0"/>
              </a:spcAft>
            </a:pPr>
            <a:r>
              <a:rPr lang="pt-BR" sz="3200" b="0" i="0" u="none" strike="noStrike" dirty="0">
                <a:solidFill>
                  <a:srgbClr val="000000"/>
                </a:solidFill>
                <a:effectLst/>
                <a:latin typeface="Aptos" panose="020B0004020202020204" pitchFamily="34" charset="0"/>
              </a:rPr>
              <a:t>A equipe de assessoria estrutura-se da seguinte forma: </a:t>
            </a:r>
            <a:endParaRPr lang="pt-BR" sz="3200" b="0" dirty="0">
              <a:effectLst/>
            </a:endParaRPr>
          </a:p>
          <a:p>
            <a:pPr marL="457200" indent="-457200" algn="just" rtl="0">
              <a:spcBef>
                <a:spcPts val="0"/>
              </a:spcBef>
              <a:spcAft>
                <a:spcPts val="0"/>
              </a:spcAft>
              <a:buFont typeface="Wingdings" panose="05000000000000000000" pitchFamily="2" charset="2"/>
              <a:buChar char="q"/>
            </a:pPr>
            <a:r>
              <a:rPr lang="pt-BR" sz="3200" b="0" i="0" u="none" strike="noStrike" dirty="0">
                <a:solidFill>
                  <a:srgbClr val="000000"/>
                </a:solidFill>
                <a:effectLst/>
                <a:latin typeface="Aptos" panose="020B0004020202020204" pitchFamily="34" charset="0"/>
              </a:rPr>
              <a:t>1 (uma) coordenadora técnica: Luci Ellen Coelho</a:t>
            </a:r>
            <a:endParaRPr lang="pt-BR" sz="3200" b="0" dirty="0">
              <a:effectLst/>
            </a:endParaRPr>
          </a:p>
          <a:p>
            <a:pPr marL="457200" indent="-457200" algn="just" rtl="0">
              <a:spcBef>
                <a:spcPts val="0"/>
              </a:spcBef>
              <a:spcAft>
                <a:spcPts val="0"/>
              </a:spcAft>
              <a:buFont typeface="Wingdings" panose="05000000000000000000" pitchFamily="2" charset="2"/>
              <a:buChar char="q"/>
            </a:pPr>
            <a:r>
              <a:rPr lang="pt-BR" sz="3200" b="0" i="0" u="none" strike="noStrike" dirty="0">
                <a:solidFill>
                  <a:srgbClr val="000000"/>
                </a:solidFill>
                <a:effectLst/>
                <a:latin typeface="Aptos" panose="020B0004020202020204" pitchFamily="34" charset="0"/>
              </a:rPr>
              <a:t>1 (uma) coordenadora administrativa: Mayara </a:t>
            </a:r>
            <a:r>
              <a:rPr lang="pt-BR" sz="3200" b="0" i="0" u="none" strike="noStrike" dirty="0" err="1">
                <a:solidFill>
                  <a:srgbClr val="000000"/>
                </a:solidFill>
                <a:effectLst/>
                <a:latin typeface="Aptos" panose="020B0004020202020204" pitchFamily="34" charset="0"/>
              </a:rPr>
              <a:t>Cornelo</a:t>
            </a:r>
            <a:endParaRPr lang="pt-BR" sz="3200" b="0" dirty="0">
              <a:effectLst/>
            </a:endParaRPr>
          </a:p>
          <a:p>
            <a:pPr marL="457200" indent="-457200" algn="just" rtl="0">
              <a:spcBef>
                <a:spcPts val="0"/>
              </a:spcBef>
              <a:spcAft>
                <a:spcPts val="0"/>
              </a:spcAft>
              <a:buFont typeface="Wingdings" panose="05000000000000000000" pitchFamily="2" charset="2"/>
              <a:buChar char="q"/>
            </a:pPr>
            <a:r>
              <a:rPr lang="pt-BR" sz="3200" b="0" i="0" u="none" strike="noStrike" dirty="0">
                <a:solidFill>
                  <a:srgbClr val="000000"/>
                </a:solidFill>
                <a:effectLst/>
                <a:latin typeface="Aptos" panose="020B0004020202020204" pitchFamily="34" charset="0"/>
              </a:rPr>
              <a:t>1 (uma) estatística: </a:t>
            </a:r>
            <a:r>
              <a:rPr lang="pt-BR" sz="3200" b="0" i="0" u="none" strike="noStrike" dirty="0" err="1">
                <a:solidFill>
                  <a:srgbClr val="000000"/>
                </a:solidFill>
                <a:effectLst/>
                <a:latin typeface="Aptos" panose="020B0004020202020204" pitchFamily="34" charset="0"/>
              </a:rPr>
              <a:t>Alize</a:t>
            </a:r>
            <a:r>
              <a:rPr lang="pt-BR" sz="3200" b="0" i="0" u="none" strike="noStrike" dirty="0">
                <a:solidFill>
                  <a:srgbClr val="000000"/>
                </a:solidFill>
                <a:effectLst/>
                <a:latin typeface="Aptos" panose="020B0004020202020204" pitchFamily="34" charset="0"/>
              </a:rPr>
              <a:t> Antunes</a:t>
            </a:r>
            <a:endParaRPr lang="pt-BR" sz="3200" b="0" dirty="0">
              <a:effectLst/>
            </a:endParaRPr>
          </a:p>
          <a:p>
            <a:pPr algn="just" rtl="0">
              <a:spcBef>
                <a:spcPts val="0"/>
              </a:spcBef>
              <a:spcAft>
                <a:spcPts val="0"/>
              </a:spcAft>
            </a:pPr>
            <a:br>
              <a:rPr lang="pt-BR" sz="3200" b="0" dirty="0">
                <a:effectLst/>
              </a:rPr>
            </a:br>
            <a:endParaRPr lang="pt-BR" sz="3200" b="0" i="0" u="none" strike="noStrike" dirty="0">
              <a:solidFill>
                <a:srgbClr val="000000"/>
              </a:solidFill>
              <a:effectLst/>
              <a:latin typeface="Aptos" panose="020B0004020202020204" pitchFamily="34" charset="0"/>
            </a:endParaRPr>
          </a:p>
        </p:txBody>
      </p:sp>
      <p:sp>
        <p:nvSpPr>
          <p:cNvPr id="4" name="Freeform 4">
            <a:extLst>
              <a:ext uri="{FF2B5EF4-FFF2-40B4-BE49-F238E27FC236}">
                <a16:creationId xmlns:a16="http://schemas.microsoft.com/office/drawing/2014/main" id="{38128B2E-42A7-0BB1-9D1F-DF8C8E331A1F}"/>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2" name="Retângulo: Cantos Arredondados 1">
            <a:extLst>
              <a:ext uri="{FF2B5EF4-FFF2-40B4-BE49-F238E27FC236}">
                <a16:creationId xmlns:a16="http://schemas.microsoft.com/office/drawing/2014/main" id="{226B34AE-CA40-F6DB-DE99-69634A52A5F8}"/>
              </a:ext>
            </a:extLst>
          </p:cNvPr>
          <p:cNvSpPr/>
          <p:nvPr/>
        </p:nvSpPr>
        <p:spPr>
          <a:xfrm>
            <a:off x="10872355" y="7399258"/>
            <a:ext cx="6386945" cy="2000790"/>
          </a:xfrm>
          <a:prstGeom prst="roundRect">
            <a:avLst/>
          </a:prstGeom>
          <a:solidFill>
            <a:srgbClr val="FAF517"/>
          </a:solidFill>
          <a:ln>
            <a:solidFill>
              <a:srgbClr val="FAFE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dirty="0">
                <a:solidFill>
                  <a:srgbClr val="000000"/>
                </a:solidFill>
                <a:latin typeface="Aptos" panose="020B0004020202020204" pitchFamily="34" charset="0"/>
              </a:rPr>
              <a:t>C</a:t>
            </a:r>
            <a:r>
              <a:rPr lang="pt-BR" sz="2800" b="0" i="0" u="none" strike="noStrike" dirty="0">
                <a:solidFill>
                  <a:srgbClr val="000000"/>
                </a:solidFill>
                <a:effectLst/>
                <a:latin typeface="Aptos" panose="020B0004020202020204" pitchFamily="34" charset="0"/>
              </a:rPr>
              <a:t>ontrato administrativo de </a:t>
            </a:r>
          </a:p>
          <a:p>
            <a:pPr algn="ctr"/>
            <a:r>
              <a:rPr lang="pt-BR" sz="2800" b="0" i="0" u="none" strike="noStrike" dirty="0">
                <a:solidFill>
                  <a:srgbClr val="000000"/>
                </a:solidFill>
                <a:effectLst/>
                <a:latin typeface="Aptos" panose="020B0004020202020204" pitchFamily="34" charset="0"/>
              </a:rPr>
              <a:t>nº 047/2024, vinculado ao </a:t>
            </a:r>
          </a:p>
          <a:p>
            <a:pPr algn="ctr"/>
            <a:r>
              <a:rPr lang="pt-BR" sz="2800" b="0" i="0" u="none" strike="noStrike" dirty="0">
                <a:solidFill>
                  <a:srgbClr val="000000"/>
                </a:solidFill>
                <a:effectLst/>
                <a:latin typeface="Aptos" panose="020B0004020202020204" pitchFamily="34" charset="0"/>
              </a:rPr>
              <a:t>Pregão Eletrônico nº: 001/2024 </a:t>
            </a:r>
            <a:endParaRPr lang="pt-BR" sz="2800" dirty="0"/>
          </a:p>
        </p:txBody>
      </p:sp>
    </p:spTree>
    <p:extLst>
      <p:ext uri="{BB962C8B-B14F-4D97-AF65-F5344CB8AC3E}">
        <p14:creationId xmlns:p14="http://schemas.microsoft.com/office/powerpoint/2010/main" val="2362337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7FFDE248-D3BF-C813-8EAB-474D14924F33}"/>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9F1C6012-7E39-BC93-4479-5B8614D291BE}"/>
              </a:ext>
            </a:extLst>
          </p:cNvPr>
          <p:cNvSpPr txBox="1"/>
          <p:nvPr/>
        </p:nvSpPr>
        <p:spPr>
          <a:xfrm>
            <a:off x="742950" y="1259237"/>
            <a:ext cx="16516350" cy="6155531"/>
          </a:xfrm>
          <a:prstGeom prst="rect">
            <a:avLst/>
          </a:prstGeom>
        </p:spPr>
        <p:txBody>
          <a:bodyPr wrap="square" lIns="0" tIns="0" rIns="0" bIns="0" rtlCol="0" anchor="t">
            <a:spAutoFit/>
          </a:bodyPr>
          <a:lstStyle/>
          <a:p>
            <a:pPr algn="just" rtl="0">
              <a:lnSpc>
                <a:spcPct val="150000"/>
              </a:lnSpc>
              <a:spcBef>
                <a:spcPts val="0"/>
              </a:spcBef>
              <a:spcAft>
                <a:spcPts val="0"/>
              </a:spcAft>
            </a:pPr>
            <a:endParaRPr lang="pt-BR" sz="3200" b="0" dirty="0">
              <a:effectLst/>
            </a:endParaRPr>
          </a:p>
          <a:p>
            <a:pPr algn="just" rtl="0">
              <a:spcBef>
                <a:spcPts val="0"/>
              </a:spcBef>
              <a:spcAft>
                <a:spcPts val="0"/>
              </a:spcAft>
            </a:pPr>
            <a:br>
              <a:rPr lang="pt-BR" sz="3200" b="0" dirty="0">
                <a:effectLst/>
              </a:rPr>
            </a:br>
            <a:endParaRPr lang="pt-BR" sz="3200" b="0" dirty="0">
              <a:effectLst/>
            </a:endParaRPr>
          </a:p>
          <a:p>
            <a:pPr algn="just" rtl="0">
              <a:spcBef>
                <a:spcPts val="0"/>
              </a:spcBef>
              <a:spcAft>
                <a:spcPts val="0"/>
              </a:spcAft>
            </a:pPr>
            <a:br>
              <a:rPr lang="pt-BR" sz="3200" b="0" dirty="0">
                <a:effectLst/>
              </a:rPr>
            </a:br>
            <a:r>
              <a:rPr lang="pt-BR" sz="3200" b="0" i="0" u="none" strike="noStrike" dirty="0">
                <a:solidFill>
                  <a:srgbClr val="000000"/>
                </a:solidFill>
                <a:effectLst/>
                <a:latin typeface="Aptos" panose="020B0004020202020204" pitchFamily="34" charset="0"/>
              </a:rPr>
              <a:t>A Comissão nomeada pela Pró Habitação deverá desempenhar o papel de facilitadora dos trabalhos e interlocutora permanente dos conteúdos do Plano, garantindo o fornecimento de dados e informações, bem como a operacionalização de atividades necessárias ao desenvolvimento deste, além de articulação direta com a equipe de assessoria. </a:t>
            </a:r>
          </a:p>
          <a:p>
            <a:pPr algn="just" rtl="0">
              <a:spcBef>
                <a:spcPts val="0"/>
              </a:spcBef>
              <a:spcAft>
                <a:spcPts val="0"/>
              </a:spcAft>
            </a:pPr>
            <a:endParaRPr lang="pt-BR" sz="3200" dirty="0">
              <a:solidFill>
                <a:srgbClr val="000000"/>
              </a:solidFill>
              <a:latin typeface="Aptos" panose="020B0004020202020204" pitchFamily="34" charset="0"/>
            </a:endParaRPr>
          </a:p>
          <a:p>
            <a:pPr algn="just" rtl="0">
              <a:spcBef>
                <a:spcPts val="0"/>
              </a:spcBef>
              <a:spcAft>
                <a:spcPts val="0"/>
              </a:spcAft>
            </a:pPr>
            <a:r>
              <a:rPr lang="pt-BR" sz="3200" b="0" i="0" u="none" strike="noStrike" dirty="0">
                <a:solidFill>
                  <a:srgbClr val="000000"/>
                </a:solidFill>
                <a:effectLst/>
                <a:latin typeface="Aptos" panose="020B0004020202020204" pitchFamily="34" charset="0"/>
              </a:rPr>
              <a:t>Esta equipe é composta por 2 (dois) técnicos da Pró Habitação: </a:t>
            </a:r>
          </a:p>
          <a:p>
            <a:pPr marL="457200" indent="-457200" algn="just" rtl="0">
              <a:spcBef>
                <a:spcPts val="0"/>
              </a:spcBef>
              <a:spcAft>
                <a:spcPts val="0"/>
              </a:spcAft>
              <a:buFont typeface="Wingdings" panose="05000000000000000000" pitchFamily="2" charset="2"/>
              <a:buChar char="q"/>
            </a:pPr>
            <a:r>
              <a:rPr lang="pt-BR" sz="3200" b="0" i="0" u="none" strike="noStrike" dirty="0">
                <a:solidFill>
                  <a:srgbClr val="000000"/>
                </a:solidFill>
                <a:effectLst/>
                <a:latin typeface="Aptos" panose="020B0004020202020204" pitchFamily="34" charset="0"/>
              </a:rPr>
              <a:t>1 (um) engenheiro: Moisés Melo</a:t>
            </a:r>
          </a:p>
          <a:p>
            <a:pPr marL="457200" indent="-457200" algn="just" rtl="0">
              <a:spcBef>
                <a:spcPts val="0"/>
              </a:spcBef>
              <a:spcAft>
                <a:spcPts val="0"/>
              </a:spcAft>
              <a:buFont typeface="Wingdings" panose="05000000000000000000" pitchFamily="2" charset="2"/>
              <a:buChar char="q"/>
            </a:pPr>
            <a:r>
              <a:rPr lang="pt-BR" sz="3200" b="0" i="0" u="none" strike="noStrike" dirty="0">
                <a:solidFill>
                  <a:srgbClr val="000000"/>
                </a:solidFill>
                <a:effectLst/>
                <a:latin typeface="Aptos" panose="020B0004020202020204" pitchFamily="34" charset="0"/>
              </a:rPr>
              <a:t>1 (uma) advogada: </a:t>
            </a:r>
            <a:r>
              <a:rPr lang="pt-BR" sz="3200" b="0" i="0" u="none" strike="noStrike" dirty="0" err="1">
                <a:solidFill>
                  <a:srgbClr val="000000"/>
                </a:solidFill>
                <a:effectLst/>
                <a:latin typeface="Aptos" panose="020B0004020202020204" pitchFamily="34" charset="0"/>
              </a:rPr>
              <a:t>Dr</a:t>
            </a:r>
            <a:r>
              <a:rPr lang="pt-BR" sz="3200" b="0" i="0" u="none" strike="noStrike" dirty="0">
                <a:solidFill>
                  <a:srgbClr val="000000"/>
                </a:solidFill>
                <a:effectLst/>
                <a:latin typeface="Aptos" panose="020B0004020202020204" pitchFamily="34" charset="0"/>
              </a:rPr>
              <a:t>ª Michele Cristina </a:t>
            </a:r>
            <a:r>
              <a:rPr lang="pt-BR" sz="3200" b="0" i="0" u="none" strike="noStrike" dirty="0" err="1">
                <a:solidFill>
                  <a:srgbClr val="000000"/>
                </a:solidFill>
                <a:effectLst/>
                <a:latin typeface="Aptos" panose="020B0004020202020204" pitchFamily="34" charset="0"/>
              </a:rPr>
              <a:t>Michelan</a:t>
            </a:r>
            <a:endParaRPr lang="pt-BR" sz="3200" b="0" i="0" u="none" strike="noStrike" dirty="0">
              <a:solidFill>
                <a:srgbClr val="000000"/>
              </a:solidFill>
              <a:effectLst/>
              <a:latin typeface="Aptos" panose="020B0004020202020204" pitchFamily="34" charset="0"/>
            </a:endParaRPr>
          </a:p>
        </p:txBody>
      </p:sp>
      <p:sp>
        <p:nvSpPr>
          <p:cNvPr id="4" name="Freeform 4">
            <a:extLst>
              <a:ext uri="{FF2B5EF4-FFF2-40B4-BE49-F238E27FC236}">
                <a16:creationId xmlns:a16="http://schemas.microsoft.com/office/drawing/2014/main" id="{70514DD0-00AF-F6F5-8D15-785E12CBAA82}"/>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Tree>
    <p:extLst>
      <p:ext uri="{BB962C8B-B14F-4D97-AF65-F5344CB8AC3E}">
        <p14:creationId xmlns:p14="http://schemas.microsoft.com/office/powerpoint/2010/main" val="3532775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6E2A1-7385-888D-AE82-E487079E69F8}"/>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6F92170C-5385-7B04-02C3-6E82B714E3C1}"/>
              </a:ext>
            </a:extLst>
          </p:cNvPr>
          <p:cNvSpPr/>
          <p:nvPr/>
        </p:nvSpPr>
        <p:spPr>
          <a:xfrm>
            <a:off x="0" y="1489774"/>
            <a:ext cx="18288000" cy="8686800"/>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stretch>
              <a:fillRect/>
            </a:stretch>
          </a:blipFill>
        </p:spPr>
      </p:sp>
      <p:sp>
        <p:nvSpPr>
          <p:cNvPr id="2" name="TextBox 2">
            <a:extLst>
              <a:ext uri="{FF2B5EF4-FFF2-40B4-BE49-F238E27FC236}">
                <a16:creationId xmlns:a16="http://schemas.microsoft.com/office/drawing/2014/main" id="{C9CD13D3-6AC7-24B4-04C5-DC994149DA1F}"/>
              </a:ext>
            </a:extLst>
          </p:cNvPr>
          <p:cNvSpPr txBox="1"/>
          <p:nvPr/>
        </p:nvSpPr>
        <p:spPr>
          <a:xfrm>
            <a:off x="756048" y="1259237"/>
            <a:ext cx="13068300" cy="2308324"/>
          </a:xfrm>
          <a:prstGeom prst="rect">
            <a:avLst/>
          </a:prstGeom>
        </p:spPr>
        <p:txBody>
          <a:bodyPr wrap="square" lIns="0" tIns="0" rIns="0" bIns="0" rtlCol="0" anchor="t">
            <a:spAutoFit/>
          </a:bodyPr>
          <a:lstStyle/>
          <a:p>
            <a:pPr algn="l">
              <a:lnSpc>
                <a:spcPts val="4200"/>
              </a:lnSpc>
              <a:spcBef>
                <a:spcPct val="0"/>
              </a:spcBef>
            </a:pPr>
            <a:r>
              <a:rPr lang="en-US" sz="4400" b="1" dirty="0">
                <a:solidFill>
                  <a:srgbClr val="000000"/>
                </a:solidFill>
                <a:latin typeface="Open Sans Bold"/>
                <a:ea typeface="Open Sans Bold"/>
                <a:cs typeface="Open Sans Bold"/>
                <a:sym typeface="Open Sans Bold"/>
              </a:rPr>
              <a:t>Proposta Metodológica</a:t>
            </a:r>
          </a:p>
          <a:p>
            <a:pPr algn="l">
              <a:lnSpc>
                <a:spcPts val="4200"/>
              </a:lnSpc>
              <a:spcBef>
                <a:spcPct val="0"/>
              </a:spcBef>
            </a:pPr>
            <a:endParaRPr lang="en-US" sz="4400" b="1" dirty="0">
              <a:solidFill>
                <a:srgbClr val="000000"/>
              </a:solidFill>
              <a:latin typeface="Open Sans Bold"/>
              <a:ea typeface="Open Sans Bold"/>
              <a:cs typeface="Open Sans Bold"/>
              <a:sym typeface="Open Sans Bold"/>
            </a:endParaRPr>
          </a:p>
          <a:p>
            <a:pPr marL="457200" indent="-457200" algn="just" rtl="0" fontAlgn="base">
              <a:spcBef>
                <a:spcPts val="0"/>
              </a:spcBef>
              <a:spcAft>
                <a:spcPts val="0"/>
              </a:spcAft>
              <a:buFont typeface="Wingdings" panose="05000000000000000000" pitchFamily="2" charset="2"/>
              <a:buChar char="q"/>
            </a:pPr>
            <a:r>
              <a:rPr lang="pt-BR" sz="4000" b="0" i="0" u="none" strike="noStrike" dirty="0">
                <a:solidFill>
                  <a:srgbClr val="000000"/>
                </a:solidFill>
                <a:effectLst/>
                <a:latin typeface="Aptos" panose="020B0004020202020204" pitchFamily="34" charset="0"/>
              </a:rPr>
              <a:t> Atribuições e responsabilidades da equipe de trabalho municipal</a:t>
            </a:r>
          </a:p>
        </p:txBody>
      </p:sp>
      <p:sp>
        <p:nvSpPr>
          <p:cNvPr id="4" name="Freeform 4">
            <a:extLst>
              <a:ext uri="{FF2B5EF4-FFF2-40B4-BE49-F238E27FC236}">
                <a16:creationId xmlns:a16="http://schemas.microsoft.com/office/drawing/2014/main" id="{D5121821-47EA-0389-C474-8C357BDC3D36}"/>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3"/>
            <a:stretch>
              <a:fillRect t="-325736" b="-71353"/>
            </a:stretch>
          </a:blipFill>
        </p:spPr>
      </p:sp>
    </p:spTree>
    <p:extLst>
      <p:ext uri="{BB962C8B-B14F-4D97-AF65-F5344CB8AC3E}">
        <p14:creationId xmlns:p14="http://schemas.microsoft.com/office/powerpoint/2010/main" val="3510087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77F1FB2D-4CBF-2BC9-6087-22832D3A970C}"/>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C2844B8D-1CB6-61DA-E4B8-3B8BF6B61B46}"/>
              </a:ext>
            </a:extLst>
          </p:cNvPr>
          <p:cNvSpPr txBox="1"/>
          <p:nvPr/>
        </p:nvSpPr>
        <p:spPr>
          <a:xfrm>
            <a:off x="742950" y="1259237"/>
            <a:ext cx="16516350" cy="9017853"/>
          </a:xfrm>
          <a:prstGeom prst="rect">
            <a:avLst/>
          </a:prstGeom>
        </p:spPr>
        <p:txBody>
          <a:bodyPr wrap="square" lIns="0" tIns="0" rIns="0" bIns="0" rtlCol="0" anchor="t">
            <a:spAutoFit/>
          </a:bodyPr>
          <a:lstStyle/>
          <a:p>
            <a:pPr algn="just" rtl="0">
              <a:lnSpc>
                <a:spcPct val="150000"/>
              </a:lnSpc>
              <a:spcBef>
                <a:spcPts val="0"/>
              </a:spcBef>
              <a:spcAft>
                <a:spcPts val="0"/>
              </a:spcAft>
            </a:pPr>
            <a:endParaRPr lang="pt-BR" sz="2800" b="0" dirty="0">
              <a:effectLst/>
            </a:endParaRPr>
          </a:p>
          <a:p>
            <a:pPr algn="just" rtl="0">
              <a:spcBef>
                <a:spcPts val="0"/>
              </a:spcBef>
              <a:spcAft>
                <a:spcPts val="0"/>
              </a:spcAft>
            </a:pPr>
            <a:endParaRPr lang="pt-BR" sz="3200" b="0" dirty="0">
              <a:effectLst/>
            </a:endParaRPr>
          </a:p>
          <a:p>
            <a:pPr marL="342900" indent="-342900" algn="just" rtl="0" fontAlgn="base">
              <a:spcBef>
                <a:spcPts val="0"/>
              </a:spcBef>
              <a:spcAft>
                <a:spcPts val="0"/>
              </a:spcAft>
              <a:buFont typeface="Wingdings" panose="05000000000000000000" pitchFamily="2" charset="2"/>
              <a:buChar char="q"/>
            </a:pPr>
            <a:r>
              <a:rPr lang="pt-BR" sz="3200" b="1" i="0" u="none" strike="noStrike" dirty="0">
                <a:solidFill>
                  <a:srgbClr val="000000"/>
                </a:solidFill>
                <a:effectLst/>
                <a:highlight>
                  <a:srgbClr val="FFFF00"/>
                </a:highlight>
              </a:rPr>
              <a:t>executar</a:t>
            </a:r>
            <a:r>
              <a:rPr lang="pt-BR" sz="3200" b="0" i="0" u="none" strike="noStrike" dirty="0">
                <a:solidFill>
                  <a:srgbClr val="000000"/>
                </a:solidFill>
                <a:effectLst/>
              </a:rPr>
              <a:t> os trabalhos necessários à consecução do objeto contratado, observando critérios de qualidade técnica, os prazos e os custos previstos contratualmente; </a:t>
            </a:r>
          </a:p>
          <a:p>
            <a:pPr marL="342900" indent="-342900" algn="just" rtl="0" fontAlgn="base">
              <a:spcBef>
                <a:spcPts val="0"/>
              </a:spcBef>
              <a:spcAft>
                <a:spcPts val="0"/>
              </a:spcAft>
              <a:buFont typeface="Wingdings" panose="05000000000000000000" pitchFamily="2" charset="2"/>
              <a:buChar char="q"/>
            </a:pPr>
            <a:r>
              <a:rPr lang="pt-BR" sz="3200" b="1" i="0" u="none" strike="noStrike" dirty="0">
                <a:solidFill>
                  <a:srgbClr val="000000"/>
                </a:solidFill>
                <a:effectLst/>
                <a:highlight>
                  <a:srgbClr val="FFFF00"/>
                </a:highlight>
              </a:rPr>
              <a:t>criar e assegurar </a:t>
            </a:r>
            <a:r>
              <a:rPr lang="pt-BR" sz="3200" b="0" i="0" u="none" strike="noStrike" dirty="0">
                <a:solidFill>
                  <a:srgbClr val="000000"/>
                </a:solidFill>
                <a:effectLst/>
              </a:rPr>
              <a:t>os canais de participação da sociedade civil em todas as etapas de elaboração do PLHIS e na gestão dos recursos financeiros destinados pela União; </a:t>
            </a:r>
          </a:p>
          <a:p>
            <a:pPr marL="342900" indent="-342900" algn="just" rtl="0" fontAlgn="base">
              <a:spcBef>
                <a:spcPts val="0"/>
              </a:spcBef>
              <a:spcAft>
                <a:spcPts val="0"/>
              </a:spcAft>
              <a:buFont typeface="Wingdings" panose="05000000000000000000" pitchFamily="2" charset="2"/>
              <a:buChar char="q"/>
            </a:pPr>
            <a:r>
              <a:rPr lang="pt-BR" sz="3200" b="1" i="0" u="none" strike="noStrike" dirty="0">
                <a:solidFill>
                  <a:srgbClr val="000000"/>
                </a:solidFill>
                <a:effectLst/>
                <a:highlight>
                  <a:srgbClr val="FFFF00"/>
                </a:highlight>
              </a:rPr>
              <a:t>prestar contas</a:t>
            </a:r>
            <a:r>
              <a:rPr lang="pt-BR" sz="3200" b="0" i="0" u="none" strike="noStrike" dirty="0">
                <a:solidFill>
                  <a:srgbClr val="000000"/>
                </a:solidFill>
                <a:effectLst/>
              </a:rPr>
              <a:t> dos recursos transferidos pela União; </a:t>
            </a:r>
          </a:p>
          <a:p>
            <a:pPr marL="342900" indent="-342900" algn="just" rtl="0" fontAlgn="base">
              <a:spcBef>
                <a:spcPts val="0"/>
              </a:spcBef>
              <a:spcAft>
                <a:spcPts val="0"/>
              </a:spcAft>
              <a:buFont typeface="Wingdings" panose="05000000000000000000" pitchFamily="2" charset="2"/>
              <a:buChar char="q"/>
            </a:pPr>
            <a:r>
              <a:rPr lang="pt-BR" sz="3200" b="1" i="0" u="none" strike="noStrike" dirty="0">
                <a:solidFill>
                  <a:srgbClr val="000000"/>
                </a:solidFill>
                <a:effectLst/>
                <a:highlight>
                  <a:srgbClr val="FFFF00"/>
                </a:highlight>
              </a:rPr>
              <a:t>instituir e coordenar</a:t>
            </a:r>
            <a:r>
              <a:rPr lang="pt-BR" sz="3200" b="1" i="0" u="none" strike="noStrike" dirty="0">
                <a:solidFill>
                  <a:srgbClr val="000000"/>
                </a:solidFill>
                <a:effectLst/>
              </a:rPr>
              <a:t> </a:t>
            </a:r>
            <a:r>
              <a:rPr lang="pt-BR" sz="3200" b="0" i="0" u="none" strike="noStrike" dirty="0">
                <a:solidFill>
                  <a:srgbClr val="000000"/>
                </a:solidFill>
                <a:effectLst/>
              </a:rPr>
              <a:t>a equipe de trabalho responsável pela elaboração do PLHIS; </a:t>
            </a:r>
          </a:p>
          <a:p>
            <a:pPr marL="342900" indent="-342900" algn="just" rtl="0" fontAlgn="base">
              <a:spcBef>
                <a:spcPts val="0"/>
              </a:spcBef>
              <a:spcAft>
                <a:spcPts val="0"/>
              </a:spcAft>
              <a:buFont typeface="Wingdings" panose="05000000000000000000" pitchFamily="2" charset="2"/>
              <a:buChar char="q"/>
            </a:pPr>
            <a:r>
              <a:rPr lang="pt-BR" sz="3200" b="1" i="0" u="none" strike="noStrike" dirty="0">
                <a:solidFill>
                  <a:srgbClr val="000000"/>
                </a:solidFill>
                <a:effectLst/>
                <a:highlight>
                  <a:srgbClr val="FFFF00"/>
                </a:highlight>
              </a:rPr>
              <a:t>informar ao MCIDADES e à CAIXA</a:t>
            </a:r>
            <a:r>
              <a:rPr lang="pt-BR" sz="3200" b="0" i="0" u="none" strike="noStrike" dirty="0">
                <a:solidFill>
                  <a:srgbClr val="000000"/>
                </a:solidFill>
                <a:effectLst/>
              </a:rPr>
              <a:t> os membros, coordenadores e possíveis alterações na composição da equipe, durante a vigência do contrato de repasse; </a:t>
            </a:r>
          </a:p>
          <a:p>
            <a:pPr marL="342900" indent="-342900" algn="just" rtl="0" fontAlgn="base">
              <a:spcBef>
                <a:spcPts val="0"/>
              </a:spcBef>
              <a:spcAft>
                <a:spcPts val="0"/>
              </a:spcAft>
              <a:buFont typeface="Wingdings" panose="05000000000000000000" pitchFamily="2" charset="2"/>
              <a:buChar char="q"/>
            </a:pPr>
            <a:r>
              <a:rPr lang="pt-BR" sz="3200" b="1" i="0" u="none" strike="noStrike" dirty="0">
                <a:solidFill>
                  <a:srgbClr val="000000"/>
                </a:solidFill>
                <a:effectLst/>
                <a:highlight>
                  <a:srgbClr val="FFFF00"/>
                </a:highlight>
              </a:rPr>
              <a:t>definir as atribuições e responsabilidades da equipe de trabalho</a:t>
            </a:r>
            <a:r>
              <a:rPr lang="pt-BR" sz="3200" b="0" i="0" u="none" strike="noStrike" dirty="0">
                <a:solidFill>
                  <a:srgbClr val="000000"/>
                </a:solidFill>
                <a:effectLst/>
              </a:rPr>
              <a:t> envolvida na elaboração do PLHIS, bem como da equipe de consultores contratados;</a:t>
            </a:r>
          </a:p>
          <a:p>
            <a:pPr marL="342900" indent="-342900" algn="just" rtl="0" fontAlgn="base">
              <a:spcBef>
                <a:spcPts val="0"/>
              </a:spcBef>
              <a:spcAft>
                <a:spcPts val="0"/>
              </a:spcAft>
              <a:buFont typeface="Wingdings" panose="05000000000000000000" pitchFamily="2" charset="2"/>
              <a:buChar char="q"/>
            </a:pPr>
            <a:r>
              <a:rPr lang="pt-BR" sz="3200" b="1" i="0" u="none" strike="noStrike" dirty="0">
                <a:solidFill>
                  <a:srgbClr val="000000"/>
                </a:solidFill>
                <a:effectLst/>
                <a:highlight>
                  <a:srgbClr val="FFFF00"/>
                </a:highlight>
              </a:rPr>
              <a:t>incluir potenciais beneficiários de Programas Habitacionais de Interesse Social no Cadastro Único</a:t>
            </a:r>
            <a:r>
              <a:rPr lang="pt-BR" sz="3200" b="0" i="0" u="none" strike="noStrike" dirty="0">
                <a:solidFill>
                  <a:srgbClr val="000000"/>
                </a:solidFill>
                <a:effectLst/>
              </a:rPr>
              <a:t> dos Programas Sociais do Governo Federal (</a:t>
            </a:r>
            <a:r>
              <a:rPr lang="pt-BR" sz="3200" b="0" i="0" u="none" strike="noStrike" dirty="0" err="1">
                <a:solidFill>
                  <a:srgbClr val="000000"/>
                </a:solidFill>
                <a:effectLst/>
              </a:rPr>
              <a:t>CadÚnico</a:t>
            </a:r>
            <a:r>
              <a:rPr lang="pt-BR" sz="3200" b="0" i="0" u="none" strike="noStrike" dirty="0">
                <a:solidFill>
                  <a:srgbClr val="000000"/>
                </a:solidFill>
                <a:effectLst/>
              </a:rPr>
              <a:t>), a fim de instituir Cadastro de Demanda Habitacional de Interesse Social; </a:t>
            </a:r>
          </a:p>
          <a:p>
            <a:pPr marL="342900" indent="-342900" algn="just" rtl="0" fontAlgn="base">
              <a:spcBef>
                <a:spcPts val="0"/>
              </a:spcBef>
              <a:spcAft>
                <a:spcPts val="0"/>
              </a:spcAft>
              <a:buFont typeface="Wingdings" panose="05000000000000000000" pitchFamily="2" charset="2"/>
              <a:buChar char="q"/>
            </a:pPr>
            <a:r>
              <a:rPr lang="pt-BR" sz="3200" b="1" i="0" u="none" strike="noStrike" dirty="0">
                <a:solidFill>
                  <a:srgbClr val="000000"/>
                </a:solidFill>
                <a:effectLst/>
                <a:highlight>
                  <a:srgbClr val="FFFF00"/>
                </a:highlight>
              </a:rPr>
              <a:t>fornecer ao MCIDADES, a qualquer tempo, e à CAIXA</a:t>
            </a:r>
            <a:r>
              <a:rPr lang="pt-BR" sz="3200" b="0" i="0" u="none" strike="noStrike" dirty="0">
                <a:solidFill>
                  <a:srgbClr val="000000"/>
                </a:solidFill>
                <a:effectLst/>
              </a:rPr>
              <a:t>, na liberação dos valores das etapas, informações sobre as ações desenvolvidas para viabilizar o acompanhamento e avaliação do processo.</a:t>
            </a:r>
          </a:p>
        </p:txBody>
      </p:sp>
      <p:sp>
        <p:nvSpPr>
          <p:cNvPr id="4" name="Freeform 4">
            <a:extLst>
              <a:ext uri="{FF2B5EF4-FFF2-40B4-BE49-F238E27FC236}">
                <a16:creationId xmlns:a16="http://schemas.microsoft.com/office/drawing/2014/main" id="{F522A758-9E10-3DC8-B516-A4BA0BFFAA26}"/>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Tree>
    <p:extLst>
      <p:ext uri="{BB962C8B-B14F-4D97-AF65-F5344CB8AC3E}">
        <p14:creationId xmlns:p14="http://schemas.microsoft.com/office/powerpoint/2010/main" val="3987841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1B60E7B1-B7C8-AF90-9A00-07E6769DA2AF}"/>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1256C43E-76EE-F039-FF49-B1D83C1C2831}"/>
              </a:ext>
            </a:extLst>
          </p:cNvPr>
          <p:cNvSpPr txBox="1"/>
          <p:nvPr/>
        </p:nvSpPr>
        <p:spPr>
          <a:xfrm>
            <a:off x="742950" y="1259237"/>
            <a:ext cx="16516350" cy="7879080"/>
          </a:xfrm>
          <a:prstGeom prst="rect">
            <a:avLst/>
          </a:prstGeom>
        </p:spPr>
        <p:txBody>
          <a:bodyPr wrap="square" lIns="0" tIns="0" rIns="0" bIns="0" rtlCol="0" anchor="t">
            <a:spAutoFit/>
          </a:bodyPr>
          <a:lstStyle/>
          <a:p>
            <a:pPr algn="just" rtl="0">
              <a:lnSpc>
                <a:spcPct val="150000"/>
              </a:lnSpc>
              <a:spcBef>
                <a:spcPts val="0"/>
              </a:spcBef>
              <a:spcAft>
                <a:spcPts val="0"/>
              </a:spcAft>
            </a:pPr>
            <a:endParaRPr lang="pt-BR" sz="2800" b="0" dirty="0">
              <a:effectLst/>
            </a:endParaRPr>
          </a:p>
          <a:p>
            <a:pPr algn="just" rtl="0">
              <a:lnSpc>
                <a:spcPct val="150000"/>
              </a:lnSpc>
              <a:spcBef>
                <a:spcPts val="0"/>
              </a:spcBef>
              <a:spcAft>
                <a:spcPts val="0"/>
              </a:spcAft>
            </a:pPr>
            <a:endParaRPr lang="pt-BR" sz="2800" b="0" dirty="0">
              <a:effectLst/>
            </a:endParaRPr>
          </a:p>
          <a:p>
            <a:pPr algn="just">
              <a:lnSpc>
                <a:spcPct val="150000"/>
              </a:lnSpc>
            </a:pPr>
            <a:r>
              <a:rPr lang="pt-BR" sz="3200" b="0" i="0" u="none" strike="noStrike" dirty="0">
                <a:solidFill>
                  <a:srgbClr val="000000"/>
                </a:solidFill>
                <a:effectLst/>
              </a:rPr>
              <a:t>À </a:t>
            </a:r>
            <a:r>
              <a:rPr lang="pt-BR" sz="3200" b="1" i="0" u="none" strike="noStrike" dirty="0">
                <a:solidFill>
                  <a:srgbClr val="000000"/>
                </a:solidFill>
                <a:effectLst/>
              </a:rPr>
              <a:t>equipe municipal </a:t>
            </a:r>
            <a:r>
              <a:rPr lang="pt-BR" sz="3200" b="0" i="0" u="none" strike="noStrike" dirty="0">
                <a:solidFill>
                  <a:srgbClr val="000000"/>
                </a:solidFill>
                <a:effectLst/>
              </a:rPr>
              <a:t>caberão as seguintes atribuições:</a:t>
            </a:r>
          </a:p>
          <a:p>
            <a:pPr algn="just" rtl="0">
              <a:spcBef>
                <a:spcPts val="0"/>
              </a:spcBef>
              <a:spcAft>
                <a:spcPts val="0"/>
              </a:spcAft>
            </a:pPr>
            <a:endParaRPr lang="pt-BR" sz="2800" b="0" dirty="0">
              <a:effectLst/>
            </a:endParaRPr>
          </a:p>
          <a:p>
            <a:pPr marL="342900" indent="-342900" algn="just" rtl="0" fontAlgn="base">
              <a:spcBef>
                <a:spcPts val="0"/>
              </a:spcBef>
              <a:spcAft>
                <a:spcPts val="0"/>
              </a:spcAft>
              <a:buFont typeface="Wingdings" panose="05000000000000000000" pitchFamily="2" charset="2"/>
              <a:buChar char="q"/>
            </a:pPr>
            <a:r>
              <a:rPr lang="pt-BR" sz="3200" i="0" u="none" strike="noStrike" dirty="0">
                <a:solidFill>
                  <a:srgbClr val="000000"/>
                </a:solidFill>
                <a:effectLst/>
              </a:rPr>
              <a:t> </a:t>
            </a:r>
            <a:r>
              <a:rPr lang="pt-BR" sz="3200" b="1" i="0" u="none" strike="noStrike" dirty="0">
                <a:solidFill>
                  <a:srgbClr val="000000"/>
                </a:solidFill>
                <a:effectLst/>
                <a:highlight>
                  <a:srgbClr val="FFFF00"/>
                </a:highlight>
              </a:rPr>
              <a:t>constituir,</a:t>
            </a:r>
            <a:r>
              <a:rPr lang="pt-BR" sz="3200" i="0" u="none" strike="noStrike" dirty="0">
                <a:solidFill>
                  <a:srgbClr val="000000"/>
                </a:solidFill>
                <a:effectLst/>
              </a:rPr>
              <a:t> a partir de fontes primárias e secundárias, o banco de dados e informações para a identificação das necessidades e das condições da oferta habitacional no município;</a:t>
            </a:r>
          </a:p>
          <a:p>
            <a:pPr marL="342900" indent="-342900" algn="just" rtl="0" fontAlgn="base">
              <a:spcBef>
                <a:spcPts val="0"/>
              </a:spcBef>
              <a:spcAft>
                <a:spcPts val="0"/>
              </a:spcAft>
              <a:buFont typeface="Wingdings" panose="05000000000000000000" pitchFamily="2" charset="2"/>
              <a:buChar char="q"/>
            </a:pPr>
            <a:r>
              <a:rPr lang="pt-BR" sz="3200" i="0" u="none" strike="noStrike" dirty="0">
                <a:solidFill>
                  <a:srgbClr val="000000"/>
                </a:solidFill>
                <a:effectLst/>
              </a:rPr>
              <a:t> </a:t>
            </a:r>
            <a:r>
              <a:rPr lang="pt-BR" sz="3200" b="1" i="0" u="none" strike="noStrike" dirty="0">
                <a:solidFill>
                  <a:srgbClr val="000000"/>
                </a:solidFill>
                <a:effectLst/>
                <a:highlight>
                  <a:srgbClr val="FFFF00"/>
                </a:highlight>
              </a:rPr>
              <a:t>executar,</a:t>
            </a:r>
            <a:r>
              <a:rPr lang="pt-BR" sz="3200" i="0" u="none" strike="noStrike" dirty="0">
                <a:solidFill>
                  <a:srgbClr val="000000"/>
                </a:solidFill>
                <a:effectLst/>
              </a:rPr>
              <a:t> sob orientação da consultoria, estudos técnicos pertinentes;</a:t>
            </a:r>
          </a:p>
          <a:p>
            <a:pPr marL="342900" indent="-342900" algn="just" rtl="0" fontAlgn="base">
              <a:spcBef>
                <a:spcPts val="0"/>
              </a:spcBef>
              <a:spcAft>
                <a:spcPts val="0"/>
              </a:spcAft>
              <a:buFont typeface="Wingdings" panose="05000000000000000000" pitchFamily="2" charset="2"/>
              <a:buChar char="q"/>
            </a:pPr>
            <a:r>
              <a:rPr lang="pt-BR" sz="3200" i="0" u="none" strike="noStrike" dirty="0">
                <a:solidFill>
                  <a:srgbClr val="000000"/>
                </a:solidFill>
                <a:effectLst/>
              </a:rPr>
              <a:t> </a:t>
            </a:r>
            <a:r>
              <a:rPr lang="pt-BR" sz="3200" b="1" i="0" u="none" strike="noStrike" dirty="0">
                <a:solidFill>
                  <a:srgbClr val="000000"/>
                </a:solidFill>
                <a:effectLst/>
                <a:highlight>
                  <a:srgbClr val="FFFF00"/>
                </a:highlight>
              </a:rPr>
              <a:t>mobilizar</a:t>
            </a:r>
            <a:r>
              <a:rPr lang="pt-BR" sz="3200" i="0" u="none" strike="noStrike" dirty="0">
                <a:solidFill>
                  <a:srgbClr val="000000"/>
                </a:solidFill>
                <a:effectLst/>
              </a:rPr>
              <a:t> os órgãos e instâncias vinculados à PMEA para as ações que se mostrarem necessárias ao desenvolvimento do trabalho;</a:t>
            </a:r>
          </a:p>
          <a:p>
            <a:pPr marL="342900" indent="-342900" algn="just" rtl="0" fontAlgn="base">
              <a:spcBef>
                <a:spcPts val="0"/>
              </a:spcBef>
              <a:spcAft>
                <a:spcPts val="0"/>
              </a:spcAft>
              <a:buFont typeface="Wingdings" panose="05000000000000000000" pitchFamily="2" charset="2"/>
              <a:buChar char="q"/>
            </a:pPr>
            <a:r>
              <a:rPr lang="pt-BR" sz="3200" i="0" u="none" strike="noStrike" dirty="0">
                <a:solidFill>
                  <a:srgbClr val="000000"/>
                </a:solidFill>
                <a:effectLst/>
              </a:rPr>
              <a:t> </a:t>
            </a:r>
            <a:r>
              <a:rPr lang="pt-BR" sz="3200" b="1" i="0" u="none" strike="noStrike" dirty="0">
                <a:solidFill>
                  <a:srgbClr val="000000"/>
                </a:solidFill>
                <a:effectLst/>
                <a:highlight>
                  <a:srgbClr val="FFFF00"/>
                </a:highlight>
              </a:rPr>
              <a:t>definir e registrar </a:t>
            </a:r>
            <a:r>
              <a:rPr lang="pt-BR" sz="3200" i="0" u="none" strike="noStrike" dirty="0">
                <a:solidFill>
                  <a:srgbClr val="000000"/>
                </a:solidFill>
                <a:effectLst/>
              </a:rPr>
              <a:t>o processo de participação social na elaboração do PLHIS;</a:t>
            </a:r>
          </a:p>
          <a:p>
            <a:pPr marL="342900" indent="-342900" algn="just" rtl="0" fontAlgn="base">
              <a:spcBef>
                <a:spcPts val="0"/>
              </a:spcBef>
              <a:spcAft>
                <a:spcPts val="0"/>
              </a:spcAft>
              <a:buFont typeface="Wingdings" panose="05000000000000000000" pitchFamily="2" charset="2"/>
              <a:buChar char="q"/>
            </a:pPr>
            <a:r>
              <a:rPr lang="pt-BR" sz="3200" i="0" u="none" strike="noStrike" dirty="0">
                <a:solidFill>
                  <a:srgbClr val="000000"/>
                </a:solidFill>
                <a:effectLst/>
              </a:rPr>
              <a:t> </a:t>
            </a:r>
            <a:r>
              <a:rPr lang="pt-BR" sz="3200" b="1" i="0" u="none" strike="noStrike" dirty="0">
                <a:solidFill>
                  <a:srgbClr val="000000"/>
                </a:solidFill>
                <a:effectLst/>
                <a:highlight>
                  <a:srgbClr val="FFFF00"/>
                </a:highlight>
              </a:rPr>
              <a:t>fornecer</a:t>
            </a:r>
            <a:r>
              <a:rPr lang="pt-BR" sz="3200" i="0" u="none" strike="noStrike" dirty="0">
                <a:solidFill>
                  <a:srgbClr val="000000"/>
                </a:solidFill>
                <a:effectLst/>
              </a:rPr>
              <a:t> à consultoria os dados e informações necessários à execução de suas atribuições;</a:t>
            </a:r>
          </a:p>
          <a:p>
            <a:pPr marL="342900" indent="-342900" algn="just" rtl="0" fontAlgn="base">
              <a:spcBef>
                <a:spcPts val="0"/>
              </a:spcBef>
              <a:spcAft>
                <a:spcPts val="0"/>
              </a:spcAft>
              <a:buFont typeface="Wingdings" panose="05000000000000000000" pitchFamily="2" charset="2"/>
              <a:buChar char="q"/>
            </a:pPr>
            <a:r>
              <a:rPr lang="pt-BR" sz="3200" i="0" u="none" strike="noStrike" dirty="0">
                <a:solidFill>
                  <a:srgbClr val="000000"/>
                </a:solidFill>
                <a:effectLst/>
              </a:rPr>
              <a:t> </a:t>
            </a:r>
            <a:r>
              <a:rPr lang="pt-BR" sz="3200" b="1" i="0" u="none" strike="noStrike" dirty="0">
                <a:solidFill>
                  <a:srgbClr val="000000"/>
                </a:solidFill>
                <a:effectLst/>
                <a:highlight>
                  <a:srgbClr val="FFFF00"/>
                </a:highlight>
              </a:rPr>
              <a:t>providenciar</a:t>
            </a:r>
            <a:r>
              <a:rPr lang="pt-BR" sz="3200" i="0" u="none" strike="noStrike" dirty="0">
                <a:solidFill>
                  <a:srgbClr val="000000"/>
                </a:solidFill>
                <a:effectLst/>
              </a:rPr>
              <a:t> a estrutura logística necessária ao desenvolvimento do trabalho;</a:t>
            </a:r>
          </a:p>
          <a:p>
            <a:pPr marL="342900" indent="-342900" algn="just" rtl="0" fontAlgn="base">
              <a:spcBef>
                <a:spcPts val="0"/>
              </a:spcBef>
              <a:spcAft>
                <a:spcPts val="0"/>
              </a:spcAft>
              <a:buFont typeface="Wingdings" panose="05000000000000000000" pitchFamily="2" charset="2"/>
              <a:buChar char="q"/>
            </a:pPr>
            <a:r>
              <a:rPr lang="pt-BR" sz="3200" dirty="0">
                <a:solidFill>
                  <a:srgbClr val="000000"/>
                </a:solidFill>
              </a:rPr>
              <a:t> </a:t>
            </a:r>
            <a:r>
              <a:rPr lang="pt-BR" sz="3200" b="1" dirty="0">
                <a:solidFill>
                  <a:srgbClr val="000000"/>
                </a:solidFill>
                <a:highlight>
                  <a:srgbClr val="FFFF00"/>
                </a:highlight>
              </a:rPr>
              <a:t>analisar</a:t>
            </a:r>
            <a:r>
              <a:rPr lang="pt-BR" sz="3200" b="1" i="0" u="none" strike="noStrike" dirty="0">
                <a:solidFill>
                  <a:srgbClr val="000000"/>
                </a:solidFill>
                <a:effectLst/>
                <a:highlight>
                  <a:srgbClr val="FFFF00"/>
                </a:highlight>
              </a:rPr>
              <a:t> e validar </a:t>
            </a:r>
            <a:r>
              <a:rPr lang="pt-BR" sz="3200" i="0" u="none" strike="noStrike" dirty="0">
                <a:solidFill>
                  <a:srgbClr val="000000"/>
                </a:solidFill>
                <a:effectLst/>
              </a:rPr>
              <a:t>os produtos elaborados pela consultoria;</a:t>
            </a:r>
          </a:p>
          <a:p>
            <a:pPr marL="342900" indent="-342900" algn="just" rtl="0" fontAlgn="base">
              <a:spcBef>
                <a:spcPts val="0"/>
              </a:spcBef>
              <a:spcAft>
                <a:spcPts val="0"/>
              </a:spcAft>
              <a:buFont typeface="Wingdings" panose="05000000000000000000" pitchFamily="2" charset="2"/>
              <a:buChar char="q"/>
            </a:pPr>
            <a:r>
              <a:rPr lang="pt-BR" sz="3200" i="0" u="none" strike="noStrike" dirty="0">
                <a:solidFill>
                  <a:srgbClr val="000000"/>
                </a:solidFill>
                <a:effectLst/>
              </a:rPr>
              <a:t> </a:t>
            </a:r>
            <a:r>
              <a:rPr lang="pt-BR" sz="3200" b="1" i="0" u="none" strike="noStrike" dirty="0" err="1">
                <a:solidFill>
                  <a:srgbClr val="000000"/>
                </a:solidFill>
                <a:effectLst/>
                <a:highlight>
                  <a:srgbClr val="FFFF00"/>
                </a:highlight>
              </a:rPr>
              <a:t>responsalibizar-se</a:t>
            </a:r>
            <a:r>
              <a:rPr lang="pt-BR" sz="3200" i="0" u="none" strike="noStrike" dirty="0">
                <a:solidFill>
                  <a:srgbClr val="000000"/>
                </a:solidFill>
                <a:effectLst/>
              </a:rPr>
              <a:t> pela divulgação do PLHIS; e</a:t>
            </a:r>
          </a:p>
          <a:p>
            <a:pPr marL="342900" indent="-342900" algn="just" rtl="0" fontAlgn="base">
              <a:spcBef>
                <a:spcPts val="0"/>
              </a:spcBef>
              <a:spcAft>
                <a:spcPts val="0"/>
              </a:spcAft>
              <a:buFont typeface="Wingdings" panose="05000000000000000000" pitchFamily="2" charset="2"/>
              <a:buChar char="q"/>
            </a:pPr>
            <a:r>
              <a:rPr lang="pt-BR" sz="3200" i="0" u="none" strike="noStrike" dirty="0">
                <a:solidFill>
                  <a:srgbClr val="000000"/>
                </a:solidFill>
                <a:effectLst/>
              </a:rPr>
              <a:t> </a:t>
            </a:r>
            <a:r>
              <a:rPr lang="pt-BR" sz="3200" b="1" i="0" u="none" strike="noStrike" dirty="0">
                <a:solidFill>
                  <a:srgbClr val="000000"/>
                </a:solidFill>
                <a:effectLst/>
                <a:highlight>
                  <a:srgbClr val="FFFF00"/>
                </a:highlight>
              </a:rPr>
              <a:t>enviar </a:t>
            </a:r>
            <a:r>
              <a:rPr lang="pt-BR" sz="3200" i="0" u="none" strike="noStrike" dirty="0">
                <a:solidFill>
                  <a:srgbClr val="000000"/>
                </a:solidFill>
                <a:effectLst/>
              </a:rPr>
              <a:t>o plano concluído ao Ministério das Cidades.</a:t>
            </a:r>
          </a:p>
        </p:txBody>
      </p:sp>
      <p:sp>
        <p:nvSpPr>
          <p:cNvPr id="4" name="Freeform 4">
            <a:extLst>
              <a:ext uri="{FF2B5EF4-FFF2-40B4-BE49-F238E27FC236}">
                <a16:creationId xmlns:a16="http://schemas.microsoft.com/office/drawing/2014/main" id="{428A3A08-0C0F-BD85-8E5F-AAE9B5E470D4}"/>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Tree>
    <p:extLst>
      <p:ext uri="{BB962C8B-B14F-4D97-AF65-F5344CB8AC3E}">
        <p14:creationId xmlns:p14="http://schemas.microsoft.com/office/powerpoint/2010/main" val="1763894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77905-EBF0-2986-A336-72AAB43EF270}"/>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1C4ED396-6710-181C-ED31-CD757795C530}"/>
              </a:ext>
            </a:extLst>
          </p:cNvPr>
          <p:cNvSpPr/>
          <p:nvPr/>
        </p:nvSpPr>
        <p:spPr>
          <a:xfrm>
            <a:off x="0" y="1489774"/>
            <a:ext cx="18288000" cy="8686800"/>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stretch>
              <a:fillRect/>
            </a:stretch>
          </a:blipFill>
        </p:spPr>
      </p:sp>
      <p:sp>
        <p:nvSpPr>
          <p:cNvPr id="2" name="TextBox 2">
            <a:extLst>
              <a:ext uri="{FF2B5EF4-FFF2-40B4-BE49-F238E27FC236}">
                <a16:creationId xmlns:a16="http://schemas.microsoft.com/office/drawing/2014/main" id="{2443DBB5-360C-7EE0-340A-7E5ED25C20DC}"/>
              </a:ext>
            </a:extLst>
          </p:cNvPr>
          <p:cNvSpPr txBox="1"/>
          <p:nvPr/>
        </p:nvSpPr>
        <p:spPr>
          <a:xfrm>
            <a:off x="762000" y="2171700"/>
            <a:ext cx="13068300" cy="1373196"/>
          </a:xfrm>
          <a:prstGeom prst="rect">
            <a:avLst/>
          </a:prstGeom>
        </p:spPr>
        <p:txBody>
          <a:bodyPr wrap="square" lIns="0" tIns="0" rIns="0" bIns="0" rtlCol="0" anchor="t">
            <a:spAutoFit/>
          </a:bodyPr>
          <a:lstStyle/>
          <a:p>
            <a:pPr algn="l">
              <a:lnSpc>
                <a:spcPts val="4200"/>
              </a:lnSpc>
              <a:spcBef>
                <a:spcPct val="0"/>
              </a:spcBef>
            </a:pPr>
            <a:r>
              <a:rPr lang="en-US" sz="4400" b="1" dirty="0">
                <a:solidFill>
                  <a:srgbClr val="000000"/>
                </a:solidFill>
                <a:latin typeface="Open Sans Bold"/>
                <a:ea typeface="Open Sans Bold"/>
                <a:cs typeface="Open Sans Bold"/>
                <a:sym typeface="Open Sans Bold"/>
              </a:rPr>
              <a:t>Proposta Metodológica</a:t>
            </a:r>
          </a:p>
          <a:p>
            <a:pPr marL="457200" indent="-457200" algn="just" rtl="0" fontAlgn="base">
              <a:lnSpc>
                <a:spcPct val="150000"/>
              </a:lnSpc>
              <a:spcBef>
                <a:spcPts val="0"/>
              </a:spcBef>
              <a:spcAft>
                <a:spcPts val="0"/>
              </a:spcAft>
              <a:buFont typeface="Wingdings" panose="05000000000000000000" pitchFamily="2" charset="2"/>
              <a:buChar char="q"/>
            </a:pPr>
            <a:r>
              <a:rPr lang="pt-BR" sz="4000" b="0" i="0" u="none" strike="noStrike" dirty="0">
                <a:solidFill>
                  <a:srgbClr val="000000"/>
                </a:solidFill>
                <a:effectLst/>
                <a:latin typeface="Aptos" panose="020B0004020202020204" pitchFamily="34" charset="0"/>
              </a:rPr>
              <a:t> Atribuições e responsabilidades da contratada</a:t>
            </a:r>
          </a:p>
        </p:txBody>
      </p:sp>
      <p:sp>
        <p:nvSpPr>
          <p:cNvPr id="4" name="Freeform 4">
            <a:extLst>
              <a:ext uri="{FF2B5EF4-FFF2-40B4-BE49-F238E27FC236}">
                <a16:creationId xmlns:a16="http://schemas.microsoft.com/office/drawing/2014/main" id="{7B85F614-1D84-FBA5-1983-130197D4D49E}"/>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3"/>
            <a:stretch>
              <a:fillRect t="-325736" b="-71353"/>
            </a:stretch>
          </a:blipFill>
        </p:spPr>
      </p:sp>
      <p:sp>
        <p:nvSpPr>
          <p:cNvPr id="3" name="Retângulo: Cantos Arredondados 2">
            <a:extLst>
              <a:ext uri="{FF2B5EF4-FFF2-40B4-BE49-F238E27FC236}">
                <a16:creationId xmlns:a16="http://schemas.microsoft.com/office/drawing/2014/main" id="{71A93FDB-3350-2F45-D519-5AD0CDE64652}"/>
              </a:ext>
            </a:extLst>
          </p:cNvPr>
          <p:cNvSpPr/>
          <p:nvPr/>
        </p:nvSpPr>
        <p:spPr>
          <a:xfrm>
            <a:off x="9144000" y="4494204"/>
            <a:ext cx="7848600" cy="2819400"/>
          </a:xfrm>
          <a:prstGeom prst="roundRect">
            <a:avLst/>
          </a:prstGeom>
          <a:solidFill>
            <a:srgbClr val="FAF517"/>
          </a:solidFill>
          <a:ln>
            <a:solidFill>
              <a:srgbClr val="FAFE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600" dirty="0">
                <a:solidFill>
                  <a:srgbClr val="000000"/>
                </a:solidFill>
                <a:latin typeface="Aptos" panose="020B0004020202020204" pitchFamily="34" charset="0"/>
              </a:rPr>
              <a:t>C</a:t>
            </a:r>
            <a:r>
              <a:rPr lang="pt-BR" sz="3600" b="0" i="0" u="none" strike="noStrike" dirty="0">
                <a:solidFill>
                  <a:srgbClr val="000000"/>
                </a:solidFill>
                <a:effectLst/>
                <a:latin typeface="Aptos" panose="020B0004020202020204" pitchFamily="34" charset="0"/>
              </a:rPr>
              <a:t>ontrato administrativo de </a:t>
            </a:r>
          </a:p>
          <a:p>
            <a:pPr algn="ctr"/>
            <a:r>
              <a:rPr lang="pt-BR" sz="3600" b="0" i="0" u="none" strike="noStrike" dirty="0">
                <a:solidFill>
                  <a:srgbClr val="000000"/>
                </a:solidFill>
                <a:effectLst/>
                <a:latin typeface="Aptos" panose="020B0004020202020204" pitchFamily="34" charset="0"/>
              </a:rPr>
              <a:t>nº 047/2024, vinculado ao </a:t>
            </a:r>
          </a:p>
          <a:p>
            <a:pPr algn="ctr"/>
            <a:r>
              <a:rPr lang="pt-BR" sz="3600" b="0" i="0" u="none" strike="noStrike" dirty="0">
                <a:solidFill>
                  <a:srgbClr val="000000"/>
                </a:solidFill>
                <a:effectLst/>
                <a:latin typeface="Aptos" panose="020B0004020202020204" pitchFamily="34" charset="0"/>
              </a:rPr>
              <a:t>Pregão Eletrônico nº: 001/2024 </a:t>
            </a:r>
            <a:endParaRPr lang="pt-BR" sz="3600" dirty="0"/>
          </a:p>
        </p:txBody>
      </p:sp>
    </p:spTree>
    <p:extLst>
      <p:ext uri="{BB962C8B-B14F-4D97-AF65-F5344CB8AC3E}">
        <p14:creationId xmlns:p14="http://schemas.microsoft.com/office/powerpoint/2010/main" val="9368259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4728F2A2-C684-B7F0-6492-5F7158C462B4}"/>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01C0318A-E91D-0B56-2686-B7E3FF6E9D93}"/>
              </a:ext>
            </a:extLst>
          </p:cNvPr>
          <p:cNvSpPr txBox="1"/>
          <p:nvPr/>
        </p:nvSpPr>
        <p:spPr>
          <a:xfrm>
            <a:off x="742950" y="1259237"/>
            <a:ext cx="16516350" cy="7386638"/>
          </a:xfrm>
          <a:prstGeom prst="rect">
            <a:avLst/>
          </a:prstGeom>
        </p:spPr>
        <p:txBody>
          <a:bodyPr wrap="square" lIns="0" tIns="0" rIns="0" bIns="0" rtlCol="0" anchor="t">
            <a:spAutoFit/>
          </a:bodyPr>
          <a:lstStyle/>
          <a:p>
            <a:pPr algn="just" rtl="0">
              <a:spcBef>
                <a:spcPts val="0"/>
              </a:spcBef>
              <a:spcAft>
                <a:spcPts val="0"/>
              </a:spcAft>
            </a:pPr>
            <a:endParaRPr lang="pt-BR" sz="3200" b="0" i="0" u="none" strike="noStrike" dirty="0">
              <a:solidFill>
                <a:srgbClr val="000000"/>
              </a:solidFill>
              <a:effectLst/>
            </a:endParaRPr>
          </a:p>
          <a:p>
            <a:pPr algn="just" rtl="0">
              <a:spcBef>
                <a:spcPts val="0"/>
              </a:spcBef>
              <a:spcAft>
                <a:spcPts val="0"/>
              </a:spcAft>
            </a:pPr>
            <a:endParaRPr lang="pt-BR" sz="3200" dirty="0">
              <a:solidFill>
                <a:srgbClr val="000000"/>
              </a:solidFill>
            </a:endParaRPr>
          </a:p>
          <a:p>
            <a:pPr algn="just" rtl="0">
              <a:spcBef>
                <a:spcPts val="0"/>
              </a:spcBef>
              <a:spcAft>
                <a:spcPts val="0"/>
              </a:spcAft>
            </a:pPr>
            <a:r>
              <a:rPr lang="pt-BR" sz="3200" b="0" i="0" u="none" strike="noStrike" dirty="0">
                <a:solidFill>
                  <a:srgbClr val="000000"/>
                </a:solidFill>
                <a:effectLst/>
              </a:rPr>
              <a:t>À </a:t>
            </a:r>
            <a:r>
              <a:rPr lang="pt-BR" sz="3200" b="1" i="0" u="none" strike="noStrike" dirty="0">
                <a:solidFill>
                  <a:srgbClr val="000000"/>
                </a:solidFill>
                <a:effectLst/>
              </a:rPr>
              <a:t>equipe de consultoria </a:t>
            </a:r>
            <a:r>
              <a:rPr lang="pt-BR" sz="3200" b="0" i="0" u="none" strike="noStrike" dirty="0">
                <a:solidFill>
                  <a:srgbClr val="000000"/>
                </a:solidFill>
                <a:effectLst/>
              </a:rPr>
              <a:t>GPK caberão as seguintes atribuições:</a:t>
            </a:r>
          </a:p>
          <a:p>
            <a:pPr marL="457200" indent="-457200" algn="just" rtl="0">
              <a:spcBef>
                <a:spcPts val="0"/>
              </a:spcBef>
              <a:spcAft>
                <a:spcPts val="0"/>
              </a:spcAft>
              <a:buFont typeface="Wingdings" panose="05000000000000000000" pitchFamily="2" charset="2"/>
              <a:buChar char="q"/>
            </a:pPr>
            <a:endParaRPr lang="pt-BR" sz="3200" b="0" i="0" u="none" strike="noStrike" dirty="0">
              <a:solidFill>
                <a:srgbClr val="000000"/>
              </a:solidFill>
              <a:effectLst/>
            </a:endParaRPr>
          </a:p>
          <a:p>
            <a:pPr marL="457200" indent="-457200" algn="just" rtl="0">
              <a:spcBef>
                <a:spcPts val="0"/>
              </a:spcBef>
              <a:spcAft>
                <a:spcPts val="0"/>
              </a:spcAft>
              <a:buFont typeface="Wingdings" panose="05000000000000000000" pitchFamily="2" charset="2"/>
              <a:buChar char="q"/>
            </a:pPr>
            <a:r>
              <a:rPr lang="pt-BR" sz="3200" b="1" i="0" u="none" strike="noStrike" dirty="0">
                <a:solidFill>
                  <a:srgbClr val="000000"/>
                </a:solidFill>
                <a:effectLst/>
              </a:rPr>
              <a:t>na etapa de elaboração da proposta metodológica: </a:t>
            </a:r>
            <a:r>
              <a:rPr lang="pt-BR" sz="3200" b="1" i="0" u="none" strike="noStrike" dirty="0">
                <a:solidFill>
                  <a:srgbClr val="000000"/>
                </a:solidFill>
                <a:effectLst/>
                <a:highlight>
                  <a:srgbClr val="FFFF00"/>
                </a:highlight>
              </a:rPr>
              <a:t>indicar</a:t>
            </a:r>
            <a:r>
              <a:rPr lang="pt-BR" sz="3200" b="0" i="0" u="none" strike="noStrike" dirty="0">
                <a:solidFill>
                  <a:srgbClr val="000000"/>
                </a:solidFill>
                <a:effectLst/>
              </a:rPr>
              <a:t> as informações preliminares necessárias, </a:t>
            </a:r>
            <a:r>
              <a:rPr lang="pt-BR" sz="3200" b="1" i="0" u="none" strike="noStrike" dirty="0">
                <a:solidFill>
                  <a:srgbClr val="000000"/>
                </a:solidFill>
                <a:effectLst/>
                <a:highlight>
                  <a:srgbClr val="FFFF00"/>
                </a:highlight>
              </a:rPr>
              <a:t>orientar</a:t>
            </a:r>
            <a:r>
              <a:rPr lang="pt-BR" sz="3200" b="0" i="0" u="none" strike="noStrike" dirty="0">
                <a:solidFill>
                  <a:srgbClr val="000000"/>
                </a:solidFill>
                <a:effectLst/>
              </a:rPr>
              <a:t> a seleção dos procedimentos a serem adotados na etapa de diagnóstico e a </a:t>
            </a:r>
            <a:r>
              <a:rPr lang="pt-BR" sz="3200" b="1" i="0" u="none" strike="noStrike" dirty="0">
                <a:solidFill>
                  <a:srgbClr val="000000"/>
                </a:solidFill>
                <a:effectLst/>
                <a:highlight>
                  <a:srgbClr val="FFFF00"/>
                </a:highlight>
              </a:rPr>
              <a:t>definição do cronograma </a:t>
            </a:r>
            <a:r>
              <a:rPr lang="pt-BR" sz="3200" b="0" i="0" u="none" strike="noStrike" dirty="0">
                <a:solidFill>
                  <a:srgbClr val="000000"/>
                </a:solidFill>
                <a:effectLst/>
              </a:rPr>
              <a:t>de atividades de elaboração do PLHIS;</a:t>
            </a:r>
          </a:p>
          <a:p>
            <a:pPr marL="457200" indent="-457200" algn="just" rtl="0">
              <a:spcBef>
                <a:spcPts val="0"/>
              </a:spcBef>
              <a:spcAft>
                <a:spcPts val="0"/>
              </a:spcAft>
              <a:buFont typeface="Wingdings" panose="05000000000000000000" pitchFamily="2" charset="2"/>
              <a:buChar char="q"/>
            </a:pPr>
            <a:r>
              <a:rPr lang="pt-BR" sz="3200" b="1" i="0" u="none" strike="noStrike" dirty="0">
                <a:solidFill>
                  <a:srgbClr val="000000"/>
                </a:solidFill>
                <a:effectLst/>
              </a:rPr>
              <a:t>na etapa de diagnóstico: </a:t>
            </a:r>
            <a:r>
              <a:rPr lang="pt-BR" sz="3200" b="1" i="0" u="none" strike="noStrike" dirty="0">
                <a:solidFill>
                  <a:srgbClr val="000000"/>
                </a:solidFill>
                <a:effectLst/>
                <a:highlight>
                  <a:srgbClr val="FFFF00"/>
                </a:highlight>
              </a:rPr>
              <a:t>orientar</a:t>
            </a:r>
            <a:r>
              <a:rPr lang="pt-BR" sz="3200" b="0" i="0" u="none" strike="noStrike" dirty="0">
                <a:solidFill>
                  <a:srgbClr val="000000"/>
                </a:solidFill>
                <a:effectLst/>
              </a:rPr>
              <a:t> o desenvolvimento das atividades da equipe técnica local, indicando fontes de dados, procedimentos para trabalhos de campo e execução de estudos específicos, </a:t>
            </a:r>
            <a:r>
              <a:rPr lang="pt-BR" sz="3200" b="1" i="0" u="none" strike="noStrike" dirty="0">
                <a:solidFill>
                  <a:srgbClr val="000000"/>
                </a:solidFill>
                <a:effectLst/>
                <a:highlight>
                  <a:srgbClr val="FFFF00"/>
                </a:highlight>
              </a:rPr>
              <a:t>auxiliar</a:t>
            </a:r>
            <a:r>
              <a:rPr lang="pt-BR" sz="3200" b="0" i="0" u="none" strike="noStrike" dirty="0">
                <a:solidFill>
                  <a:srgbClr val="000000"/>
                </a:solidFill>
                <a:effectLst/>
              </a:rPr>
              <a:t> a equipe local na análise de dados e informações coleta de dados;</a:t>
            </a:r>
          </a:p>
          <a:p>
            <a:pPr marL="457200" indent="-457200" algn="just" rtl="0">
              <a:spcBef>
                <a:spcPts val="0"/>
              </a:spcBef>
              <a:spcAft>
                <a:spcPts val="0"/>
              </a:spcAft>
              <a:buFont typeface="Wingdings" panose="05000000000000000000" pitchFamily="2" charset="2"/>
              <a:buChar char="q"/>
            </a:pPr>
            <a:r>
              <a:rPr lang="pt-BR" sz="3200" b="1" i="0" u="none" strike="noStrike" dirty="0">
                <a:solidFill>
                  <a:srgbClr val="000000"/>
                </a:solidFill>
                <a:effectLst/>
              </a:rPr>
              <a:t>na etapa de formulação de estratégias de ação: </a:t>
            </a:r>
            <a:r>
              <a:rPr lang="pt-BR" sz="3200" b="1" i="0" u="none" strike="noStrike" dirty="0">
                <a:solidFill>
                  <a:srgbClr val="000000"/>
                </a:solidFill>
                <a:effectLst/>
                <a:highlight>
                  <a:srgbClr val="FFFF00"/>
                </a:highlight>
              </a:rPr>
              <a:t>contribuir</a:t>
            </a:r>
            <a:r>
              <a:rPr lang="pt-BR" sz="3200" b="0" i="0" u="none" strike="noStrike" dirty="0">
                <a:solidFill>
                  <a:srgbClr val="000000"/>
                </a:solidFill>
                <a:effectLst/>
              </a:rPr>
              <a:t> na definição de diretrizes e objetivos, programas e ações, metas, recursos </a:t>
            </a:r>
            <a:r>
              <a:rPr lang="pt-BR" sz="3200" dirty="0">
                <a:solidFill>
                  <a:srgbClr val="000000"/>
                </a:solidFill>
              </a:rPr>
              <a:t>e </a:t>
            </a:r>
            <a:r>
              <a:rPr lang="pt-BR" sz="3200" b="0" i="0" u="none" strike="noStrike" dirty="0">
                <a:solidFill>
                  <a:srgbClr val="000000"/>
                </a:solidFill>
                <a:effectLst/>
              </a:rPr>
              <a:t>fontes de financiamento, indicadores, monitoramento e avaliação da implementação do PLHIS e indicação de revisão e</a:t>
            </a:r>
          </a:p>
          <a:p>
            <a:pPr marL="457200" indent="-457200" algn="just" rtl="0">
              <a:spcBef>
                <a:spcPts val="0"/>
              </a:spcBef>
              <a:spcAft>
                <a:spcPts val="0"/>
              </a:spcAft>
              <a:buFont typeface="Wingdings" panose="05000000000000000000" pitchFamily="2" charset="2"/>
              <a:buChar char="q"/>
            </a:pPr>
            <a:r>
              <a:rPr lang="pt-BR" sz="3200" b="1" i="0" u="none" strike="noStrike" dirty="0">
                <a:solidFill>
                  <a:srgbClr val="000000"/>
                </a:solidFill>
                <a:effectLst/>
                <a:highlight>
                  <a:srgbClr val="FFFF00"/>
                </a:highlight>
              </a:rPr>
              <a:t>acompanhar</a:t>
            </a:r>
            <a:r>
              <a:rPr lang="pt-BR" sz="3200" b="0" i="0" u="none" strike="noStrike" dirty="0">
                <a:solidFill>
                  <a:srgbClr val="000000"/>
                </a:solidFill>
                <a:effectLst/>
              </a:rPr>
              <a:t> os eventos de discussão e validação dos produtos do trabalho nas instâncias de participação social.</a:t>
            </a:r>
            <a:endParaRPr lang="pt-BR" sz="3200" b="0" i="0" u="none" strike="noStrike" dirty="0">
              <a:solidFill>
                <a:srgbClr val="000000"/>
              </a:solidFill>
              <a:effectLst/>
              <a:latin typeface="Aptos" panose="020B0004020202020204" pitchFamily="34" charset="0"/>
            </a:endParaRPr>
          </a:p>
        </p:txBody>
      </p:sp>
      <p:sp>
        <p:nvSpPr>
          <p:cNvPr id="4" name="Freeform 4">
            <a:extLst>
              <a:ext uri="{FF2B5EF4-FFF2-40B4-BE49-F238E27FC236}">
                <a16:creationId xmlns:a16="http://schemas.microsoft.com/office/drawing/2014/main" id="{16718A69-62CC-0B7F-B8ED-DF6196EFB57A}"/>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Tree>
    <p:extLst>
      <p:ext uri="{BB962C8B-B14F-4D97-AF65-F5344CB8AC3E}">
        <p14:creationId xmlns:p14="http://schemas.microsoft.com/office/powerpoint/2010/main" val="2481964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99F09-478E-2B9A-E25E-19427297F2B5}"/>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B20FB8DF-039F-6E70-68DD-CA3488DE289E}"/>
              </a:ext>
            </a:extLst>
          </p:cNvPr>
          <p:cNvSpPr/>
          <p:nvPr/>
        </p:nvSpPr>
        <p:spPr>
          <a:xfrm>
            <a:off x="0" y="1489774"/>
            <a:ext cx="18288000" cy="8686800"/>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stretch>
              <a:fillRect/>
            </a:stretch>
          </a:blipFill>
        </p:spPr>
      </p:sp>
      <p:sp>
        <p:nvSpPr>
          <p:cNvPr id="2" name="TextBox 2">
            <a:extLst>
              <a:ext uri="{FF2B5EF4-FFF2-40B4-BE49-F238E27FC236}">
                <a16:creationId xmlns:a16="http://schemas.microsoft.com/office/drawing/2014/main" id="{5F848F60-71EF-F132-A939-769881211C2F}"/>
              </a:ext>
            </a:extLst>
          </p:cNvPr>
          <p:cNvSpPr txBox="1"/>
          <p:nvPr/>
        </p:nvSpPr>
        <p:spPr>
          <a:xfrm>
            <a:off x="870348" y="1259237"/>
            <a:ext cx="13068300" cy="1769715"/>
          </a:xfrm>
          <a:prstGeom prst="rect">
            <a:avLst/>
          </a:prstGeom>
        </p:spPr>
        <p:txBody>
          <a:bodyPr wrap="square" lIns="0" tIns="0" rIns="0" bIns="0" rtlCol="0" anchor="t">
            <a:spAutoFit/>
          </a:bodyPr>
          <a:lstStyle/>
          <a:p>
            <a:pPr algn="l">
              <a:lnSpc>
                <a:spcPts val="4200"/>
              </a:lnSpc>
              <a:spcBef>
                <a:spcPct val="0"/>
              </a:spcBef>
            </a:pPr>
            <a:r>
              <a:rPr lang="en-US" sz="4400" b="1" dirty="0">
                <a:solidFill>
                  <a:srgbClr val="000000"/>
                </a:solidFill>
                <a:latin typeface="Open Sans Bold"/>
                <a:ea typeface="Open Sans Bold"/>
                <a:cs typeface="Open Sans Bold"/>
                <a:sym typeface="Open Sans Bold"/>
              </a:rPr>
              <a:t>Proposta Metodológica</a:t>
            </a:r>
          </a:p>
          <a:p>
            <a:pPr marL="457200" indent="-457200" algn="just" rtl="0" fontAlgn="base">
              <a:spcBef>
                <a:spcPts val="0"/>
              </a:spcBef>
              <a:spcAft>
                <a:spcPts val="0"/>
              </a:spcAft>
              <a:buFont typeface="Wingdings" panose="05000000000000000000" pitchFamily="2" charset="2"/>
              <a:buChar char="q"/>
            </a:pPr>
            <a:r>
              <a:rPr lang="pt-BR" sz="4000" b="0" i="0" u="none" strike="noStrike" dirty="0">
                <a:solidFill>
                  <a:srgbClr val="000000"/>
                </a:solidFill>
                <a:effectLst/>
                <a:latin typeface="Aptos" panose="020B0004020202020204" pitchFamily="34" charset="0"/>
              </a:rPr>
              <a:t> Desenvolvimento das Etapas 2 e 3 – Diagnóstico Habitacional e Estratégias de Ação</a:t>
            </a:r>
          </a:p>
        </p:txBody>
      </p:sp>
      <p:sp>
        <p:nvSpPr>
          <p:cNvPr id="4" name="Freeform 4">
            <a:extLst>
              <a:ext uri="{FF2B5EF4-FFF2-40B4-BE49-F238E27FC236}">
                <a16:creationId xmlns:a16="http://schemas.microsoft.com/office/drawing/2014/main" id="{79A04625-8BBC-7C9B-8E0A-74D7F16DEC99}"/>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3"/>
            <a:stretch>
              <a:fillRect t="-325736" b="-71353"/>
            </a:stretch>
          </a:blipFill>
        </p:spPr>
      </p:sp>
    </p:spTree>
    <p:extLst>
      <p:ext uri="{BB962C8B-B14F-4D97-AF65-F5344CB8AC3E}">
        <p14:creationId xmlns:p14="http://schemas.microsoft.com/office/powerpoint/2010/main" val="1924701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B0766DA2-44C1-B0E8-D341-172694AE61BA}"/>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60DD5AEA-F02B-8A45-8B7D-E5879468A2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2254" y="2583438"/>
            <a:ext cx="3193501" cy="5677335"/>
          </a:xfrm>
          <a:prstGeom prst="rect">
            <a:avLst/>
          </a:prstGeom>
        </p:spPr>
      </p:pic>
      <p:pic>
        <p:nvPicPr>
          <p:cNvPr id="9" name="Imagem 8">
            <a:extLst>
              <a:ext uri="{FF2B5EF4-FFF2-40B4-BE49-F238E27FC236}">
                <a16:creationId xmlns:a16="http://schemas.microsoft.com/office/drawing/2014/main" id="{26F41C41-1E48-F6C7-8E13-952C82EEBF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10744" y="2160274"/>
            <a:ext cx="3669560" cy="6523662"/>
          </a:xfrm>
          <a:prstGeom prst="rect">
            <a:avLst/>
          </a:prstGeom>
        </p:spPr>
      </p:pic>
      <p:sp>
        <p:nvSpPr>
          <p:cNvPr id="3" name="TextBox 3">
            <a:extLst>
              <a:ext uri="{FF2B5EF4-FFF2-40B4-BE49-F238E27FC236}">
                <a16:creationId xmlns:a16="http://schemas.microsoft.com/office/drawing/2014/main" id="{BE35DF00-A868-B582-C481-6DD6BF6CDD99}"/>
              </a:ext>
            </a:extLst>
          </p:cNvPr>
          <p:cNvSpPr txBox="1"/>
          <p:nvPr/>
        </p:nvSpPr>
        <p:spPr>
          <a:xfrm>
            <a:off x="1028700" y="1248351"/>
            <a:ext cx="16802100" cy="9110186"/>
          </a:xfrm>
          <a:prstGeom prst="rect">
            <a:avLst/>
          </a:prstGeom>
        </p:spPr>
        <p:txBody>
          <a:bodyPr wrap="square" lIns="0" tIns="0" rIns="0" bIns="0" rtlCol="0" anchor="t">
            <a:spAutoFit/>
          </a:bodyPr>
          <a:lstStyle/>
          <a:p>
            <a:pPr algn="just" rtl="0">
              <a:lnSpc>
                <a:spcPct val="150000"/>
              </a:lnSpc>
              <a:spcBef>
                <a:spcPts val="0"/>
              </a:spcBef>
              <a:spcAft>
                <a:spcPts val="0"/>
              </a:spcAft>
            </a:pPr>
            <a:endParaRPr lang="pt-BR" sz="3200" b="0" dirty="0">
              <a:effectLst/>
            </a:endParaRPr>
          </a:p>
          <a:p>
            <a:pPr algn="just" rtl="0">
              <a:spcBef>
                <a:spcPts val="0"/>
              </a:spcBef>
              <a:spcAft>
                <a:spcPts val="0"/>
              </a:spcAft>
            </a:pPr>
            <a:r>
              <a:rPr lang="pt-BR" sz="3200" b="1" i="0" u="none" strike="noStrike" dirty="0">
                <a:solidFill>
                  <a:srgbClr val="000000"/>
                </a:solidFill>
                <a:effectLst/>
              </a:rPr>
              <a:t>Diagnóstico Habitacional</a:t>
            </a:r>
          </a:p>
          <a:p>
            <a:pPr algn="just" rtl="0">
              <a:spcBef>
                <a:spcPts val="0"/>
              </a:spcBef>
              <a:spcAft>
                <a:spcPts val="0"/>
              </a:spcAft>
            </a:pPr>
            <a:r>
              <a:rPr lang="pt-BR" sz="3200" b="1" i="0" u="none" strike="noStrike" dirty="0">
                <a:solidFill>
                  <a:srgbClr val="000000"/>
                </a:solidFill>
                <a:effectLst/>
              </a:rPr>
              <a:t>1.1 Inserção Regional</a:t>
            </a:r>
          </a:p>
          <a:p>
            <a:pPr algn="just" rtl="0">
              <a:spcBef>
                <a:spcPts val="0"/>
              </a:spcBef>
              <a:spcAft>
                <a:spcPts val="0"/>
              </a:spcAft>
            </a:pPr>
            <a:endParaRPr lang="pt-BR" sz="3200" b="0" dirty="0">
              <a:effectLst/>
            </a:endParaRPr>
          </a:p>
          <a:p>
            <a:pPr marL="457200" rtl="0">
              <a:spcBef>
                <a:spcPts val="0"/>
              </a:spcBef>
              <a:spcAft>
                <a:spcPts val="0"/>
              </a:spcAft>
            </a:pPr>
            <a:r>
              <a:rPr lang="pt-BR" sz="3200" b="0" i="0" u="none" strike="noStrike" dirty="0">
                <a:solidFill>
                  <a:srgbClr val="000000"/>
                </a:solidFill>
                <a:effectLst/>
              </a:rPr>
              <a:t>1.1.2 Aspectos Geográficos</a:t>
            </a:r>
          </a:p>
          <a:p>
            <a:pPr marL="457200" rtl="0">
              <a:spcBef>
                <a:spcPts val="0"/>
              </a:spcBef>
              <a:spcAft>
                <a:spcPts val="0"/>
              </a:spcAft>
            </a:pPr>
            <a:endParaRPr lang="pt-BR" sz="3200" b="0" dirty="0">
              <a:effectLst/>
            </a:endParaRPr>
          </a:p>
          <a:p>
            <a:pPr marL="457200" rtl="0">
              <a:spcBef>
                <a:spcPts val="0"/>
              </a:spcBef>
              <a:spcAft>
                <a:spcPts val="0"/>
              </a:spcAft>
            </a:pPr>
            <a:r>
              <a:rPr lang="pt-BR" sz="3200" b="0" i="0" u="none" strike="noStrike" dirty="0">
                <a:solidFill>
                  <a:srgbClr val="000000"/>
                </a:solidFill>
                <a:effectLst/>
              </a:rPr>
              <a:t>1.1.3 Aspectos Demográficos e Estrutura Socioeconômica</a:t>
            </a:r>
            <a:endParaRPr lang="pt-BR" sz="3200" b="0" dirty="0">
              <a:effectLst/>
            </a:endParaRPr>
          </a:p>
          <a:p>
            <a:pPr marL="457200" rtl="0">
              <a:spcBef>
                <a:spcPts val="0"/>
              </a:spcBef>
              <a:spcAft>
                <a:spcPts val="0"/>
              </a:spcAft>
            </a:pPr>
            <a:r>
              <a:rPr lang="pt-BR" sz="3200" b="0" i="0" u="none" strike="noStrike" dirty="0">
                <a:solidFill>
                  <a:srgbClr val="000000"/>
                </a:solidFill>
                <a:effectLst/>
              </a:rPr>
              <a:t>	1.1.3.1 Demografia</a:t>
            </a:r>
            <a:endParaRPr lang="pt-BR" sz="3200" b="0" dirty="0">
              <a:effectLst/>
            </a:endParaRPr>
          </a:p>
          <a:p>
            <a:pPr marL="457200" rtl="0">
              <a:spcBef>
                <a:spcPts val="0"/>
              </a:spcBef>
              <a:spcAft>
                <a:spcPts val="0"/>
              </a:spcAft>
            </a:pPr>
            <a:r>
              <a:rPr lang="pt-BR" sz="3200" b="0" i="0" u="none" strike="noStrike" dirty="0">
                <a:solidFill>
                  <a:srgbClr val="000000"/>
                </a:solidFill>
                <a:effectLst/>
              </a:rPr>
              <a:t>	1.1.3.2 Economia</a:t>
            </a:r>
            <a:endParaRPr lang="pt-BR" sz="3200" b="0" dirty="0">
              <a:effectLst/>
            </a:endParaRPr>
          </a:p>
          <a:p>
            <a:pPr marL="457200" rtl="0">
              <a:spcBef>
                <a:spcPts val="0"/>
              </a:spcBef>
              <a:spcAft>
                <a:spcPts val="0"/>
              </a:spcAft>
            </a:pPr>
            <a:r>
              <a:rPr lang="pt-BR" sz="3200" b="0" i="0" u="none" strike="noStrike" dirty="0">
                <a:solidFill>
                  <a:srgbClr val="000000"/>
                </a:solidFill>
                <a:effectLst/>
              </a:rPr>
              <a:t>	1.1.3.3 Emprego e Renda</a:t>
            </a:r>
            <a:endParaRPr lang="pt-BR" sz="3200" b="0" dirty="0">
              <a:effectLst/>
            </a:endParaRPr>
          </a:p>
          <a:p>
            <a:pPr marL="457200" rtl="0">
              <a:spcBef>
                <a:spcPts val="0"/>
              </a:spcBef>
              <a:spcAft>
                <a:spcPts val="0"/>
              </a:spcAft>
            </a:pPr>
            <a:r>
              <a:rPr lang="pt-BR" sz="3200" b="0" i="0" u="none" strike="noStrike" dirty="0">
                <a:solidFill>
                  <a:srgbClr val="000000"/>
                </a:solidFill>
                <a:effectLst/>
              </a:rPr>
              <a:t>	1.1.3.4 Índice de Desenvolvimento Municipal (Saúde, Educação e Renda)</a:t>
            </a:r>
          </a:p>
          <a:p>
            <a:pPr marL="457200" rtl="0">
              <a:spcBef>
                <a:spcPts val="0"/>
              </a:spcBef>
              <a:spcAft>
                <a:spcPts val="0"/>
              </a:spcAft>
            </a:pPr>
            <a:endParaRPr lang="pt-BR" sz="3200" b="0" dirty="0">
              <a:effectLst/>
            </a:endParaRPr>
          </a:p>
          <a:p>
            <a:pPr indent="457200" rtl="0">
              <a:spcBef>
                <a:spcPts val="0"/>
              </a:spcBef>
              <a:spcAft>
                <a:spcPts val="0"/>
              </a:spcAft>
            </a:pPr>
            <a:r>
              <a:rPr lang="pt-BR" sz="3200" b="0" i="0" u="none" strike="noStrike" dirty="0">
                <a:solidFill>
                  <a:srgbClr val="000000"/>
                </a:solidFill>
                <a:effectLst/>
              </a:rPr>
              <a:t>1.1.4 A Área Urbana</a:t>
            </a:r>
            <a:endParaRPr lang="pt-BR" sz="3200" b="0" dirty="0">
              <a:effectLst/>
            </a:endParaRPr>
          </a:p>
          <a:p>
            <a:pPr marL="457200" rtl="0">
              <a:spcBef>
                <a:spcPts val="0"/>
              </a:spcBef>
              <a:spcAft>
                <a:spcPts val="0"/>
              </a:spcAft>
            </a:pPr>
            <a:r>
              <a:rPr lang="pt-BR" sz="3200" b="0" i="0" u="none" strike="noStrike" dirty="0">
                <a:solidFill>
                  <a:srgbClr val="000000"/>
                </a:solidFill>
                <a:effectLst/>
              </a:rPr>
              <a:t>	1.1.4.1 Loteamentos Regulares</a:t>
            </a:r>
            <a:endParaRPr lang="pt-BR" sz="3200" b="0" dirty="0">
              <a:effectLst/>
            </a:endParaRPr>
          </a:p>
          <a:p>
            <a:pPr marL="457200" rtl="0">
              <a:spcBef>
                <a:spcPts val="0"/>
              </a:spcBef>
              <a:spcAft>
                <a:spcPts val="0"/>
              </a:spcAft>
            </a:pPr>
            <a:r>
              <a:rPr lang="pt-BR" sz="3200" b="0" i="0" u="none" strike="noStrike" dirty="0">
                <a:solidFill>
                  <a:srgbClr val="000000"/>
                </a:solidFill>
                <a:effectLst/>
              </a:rPr>
              <a:t>	1.1.4.2 Loteamentos Irregulares</a:t>
            </a:r>
            <a:endParaRPr lang="pt-BR" sz="3200" b="0" dirty="0">
              <a:effectLst/>
            </a:endParaRPr>
          </a:p>
          <a:p>
            <a:pPr marL="457200" rtl="0">
              <a:spcBef>
                <a:spcPts val="0"/>
              </a:spcBef>
              <a:spcAft>
                <a:spcPts val="0"/>
              </a:spcAft>
            </a:pPr>
            <a:r>
              <a:rPr lang="pt-BR" sz="3200" b="0" i="0" u="none" strike="noStrike" dirty="0">
                <a:solidFill>
                  <a:srgbClr val="000000"/>
                </a:solidFill>
                <a:effectLst/>
              </a:rPr>
              <a:t>	</a:t>
            </a:r>
            <a:endParaRPr lang="pt-BR" sz="3200" b="0" dirty="0">
              <a:effectLst/>
            </a:endParaRPr>
          </a:p>
          <a:p>
            <a:br>
              <a:rPr lang="pt-BR" sz="3200" dirty="0"/>
            </a:br>
            <a:endParaRPr lang="pt-BR" sz="3200" b="0" i="0" u="none" strike="noStrike" dirty="0">
              <a:solidFill>
                <a:srgbClr val="000000"/>
              </a:solidFill>
              <a:effectLst/>
              <a:latin typeface="Aptos" panose="020B0004020202020204" pitchFamily="34" charset="0"/>
            </a:endParaRPr>
          </a:p>
        </p:txBody>
      </p:sp>
      <p:sp>
        <p:nvSpPr>
          <p:cNvPr id="4" name="Freeform 4">
            <a:extLst>
              <a:ext uri="{FF2B5EF4-FFF2-40B4-BE49-F238E27FC236}">
                <a16:creationId xmlns:a16="http://schemas.microsoft.com/office/drawing/2014/main" id="{53A681CE-B71A-83E4-D0D4-7E1B16AA84DE}"/>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4"/>
            <a:stretch>
              <a:fillRect t="-325736" b="-71353"/>
            </a:stretch>
          </a:blipFill>
        </p:spPr>
      </p:sp>
      <p:pic>
        <p:nvPicPr>
          <p:cNvPr id="5" name="Imagem 4">
            <a:extLst>
              <a:ext uri="{FF2B5EF4-FFF2-40B4-BE49-F238E27FC236}">
                <a16:creationId xmlns:a16="http://schemas.microsoft.com/office/drawing/2014/main" id="{D08304E6-2B78-ED34-5895-62979B9ECF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07369" y="1052945"/>
            <a:ext cx="3070777" cy="5459161"/>
          </a:xfrm>
          <a:prstGeom prst="rect">
            <a:avLst/>
          </a:prstGeom>
        </p:spPr>
      </p:pic>
      <p:pic>
        <p:nvPicPr>
          <p:cNvPr id="11" name="Imagem 10">
            <a:extLst>
              <a:ext uri="{FF2B5EF4-FFF2-40B4-BE49-F238E27FC236}">
                <a16:creationId xmlns:a16="http://schemas.microsoft.com/office/drawing/2014/main" id="{CABFA2A9-FC07-2B7D-0BC5-ECCAB8D12C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7390" y="3086100"/>
            <a:ext cx="5786437" cy="10287000"/>
          </a:xfrm>
          <a:prstGeom prst="rect">
            <a:avLst/>
          </a:prstGeom>
        </p:spPr>
      </p:pic>
      <p:pic>
        <p:nvPicPr>
          <p:cNvPr id="13" name="Imagem 12">
            <a:extLst>
              <a:ext uri="{FF2B5EF4-FFF2-40B4-BE49-F238E27FC236}">
                <a16:creationId xmlns:a16="http://schemas.microsoft.com/office/drawing/2014/main" id="{58EC35EF-A44B-76C7-E32F-C6C563C83BD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76800" y="-711772"/>
            <a:ext cx="4114556" cy="7314766"/>
          </a:xfrm>
          <a:prstGeom prst="rect">
            <a:avLst/>
          </a:prstGeom>
        </p:spPr>
      </p:pic>
    </p:spTree>
    <p:extLst>
      <p:ext uri="{BB962C8B-B14F-4D97-AF65-F5344CB8AC3E}">
        <p14:creationId xmlns:p14="http://schemas.microsoft.com/office/powerpoint/2010/main" val="2526236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F8EBFD4F-1373-B5D6-E03B-9804BDC936DC}"/>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283154D0-7001-4735-2B30-1C1B5955E153}"/>
              </a:ext>
            </a:extLst>
          </p:cNvPr>
          <p:cNvSpPr txBox="1"/>
          <p:nvPr/>
        </p:nvSpPr>
        <p:spPr>
          <a:xfrm>
            <a:off x="742950" y="1257300"/>
            <a:ext cx="16802100" cy="7556556"/>
          </a:xfrm>
          <a:prstGeom prst="rect">
            <a:avLst/>
          </a:prstGeom>
        </p:spPr>
        <p:txBody>
          <a:bodyPr wrap="square" lIns="0" tIns="0" rIns="0" bIns="0" rtlCol="0" anchor="t">
            <a:spAutoFit/>
          </a:bodyPr>
          <a:lstStyle/>
          <a:p>
            <a:pPr rtl="0">
              <a:spcBef>
                <a:spcPts val="0"/>
              </a:spcBef>
              <a:spcAft>
                <a:spcPts val="0"/>
              </a:spcAft>
            </a:pPr>
            <a:endParaRPr lang="pt-BR" sz="3200" b="1" i="0" u="none" strike="noStrike" dirty="0">
              <a:solidFill>
                <a:srgbClr val="000000"/>
              </a:solidFill>
              <a:effectLst/>
            </a:endParaRPr>
          </a:p>
          <a:p>
            <a:pPr rtl="0">
              <a:spcBef>
                <a:spcPts val="0"/>
              </a:spcBef>
              <a:spcAft>
                <a:spcPts val="0"/>
              </a:spcAft>
            </a:pPr>
            <a:endParaRPr lang="pt-BR" sz="3200" b="1" dirty="0">
              <a:solidFill>
                <a:srgbClr val="000000"/>
              </a:solidFill>
            </a:endParaRPr>
          </a:p>
          <a:p>
            <a:pPr rtl="0">
              <a:spcBef>
                <a:spcPts val="0"/>
              </a:spcBef>
              <a:spcAft>
                <a:spcPts val="0"/>
              </a:spcAft>
            </a:pPr>
            <a:endParaRPr lang="pt-BR" sz="3200" b="1" i="0" u="none" strike="noStrike" dirty="0">
              <a:solidFill>
                <a:srgbClr val="000000"/>
              </a:solidFill>
              <a:effectLst/>
            </a:endParaRPr>
          </a:p>
          <a:p>
            <a:pPr rtl="0">
              <a:spcBef>
                <a:spcPts val="0"/>
              </a:spcBef>
              <a:spcAft>
                <a:spcPts val="0"/>
              </a:spcAft>
            </a:pPr>
            <a:r>
              <a:rPr lang="pt-BR" sz="3200" b="1" i="0" u="none" strike="noStrike" dirty="0">
                <a:solidFill>
                  <a:srgbClr val="000000"/>
                </a:solidFill>
                <a:effectLst/>
              </a:rPr>
              <a:t>1.2 Mapeamento dos Atores Institucionais e Sociais que atuam na questão habitacional</a:t>
            </a:r>
          </a:p>
          <a:p>
            <a:pPr rtl="0">
              <a:spcBef>
                <a:spcPts val="0"/>
              </a:spcBef>
              <a:spcAft>
                <a:spcPts val="0"/>
              </a:spcAft>
            </a:pPr>
            <a:r>
              <a:rPr lang="pt-BR" sz="3200" b="1" dirty="0">
                <a:solidFill>
                  <a:srgbClr val="000000"/>
                </a:solidFill>
              </a:rPr>
              <a:t>	</a:t>
            </a:r>
          </a:p>
          <a:p>
            <a:pPr rtl="0">
              <a:spcBef>
                <a:spcPts val="0"/>
              </a:spcBef>
              <a:spcAft>
                <a:spcPts val="0"/>
              </a:spcAft>
            </a:pPr>
            <a:r>
              <a:rPr lang="pt-BR" sz="3200" b="1" dirty="0">
                <a:solidFill>
                  <a:srgbClr val="000000"/>
                </a:solidFill>
              </a:rPr>
              <a:t>	</a:t>
            </a:r>
            <a:r>
              <a:rPr lang="pt-BR" sz="3200" dirty="0">
                <a:solidFill>
                  <a:srgbClr val="000000"/>
                </a:solidFill>
              </a:rPr>
              <a:t>1.2.1 Definição dos atores institucionais – secretarias e demais instituições</a:t>
            </a:r>
          </a:p>
          <a:p>
            <a:pPr rtl="0">
              <a:spcBef>
                <a:spcPts val="0"/>
              </a:spcBef>
              <a:spcAft>
                <a:spcPts val="0"/>
              </a:spcAft>
            </a:pPr>
            <a:r>
              <a:rPr lang="pt-BR" sz="3200" i="0" u="none" strike="noStrike" dirty="0">
                <a:solidFill>
                  <a:srgbClr val="000000"/>
                </a:solidFill>
                <a:effectLst/>
              </a:rPr>
              <a:t>	1.2.2 Definição dos atores sociais – entidades/associações</a:t>
            </a:r>
          </a:p>
          <a:p>
            <a:pPr rtl="0">
              <a:spcBef>
                <a:spcPts val="0"/>
              </a:spcBef>
              <a:spcAft>
                <a:spcPts val="0"/>
              </a:spcAft>
            </a:pPr>
            <a:endParaRPr lang="pt-BR" sz="3200" dirty="0">
              <a:effectLst/>
            </a:endParaRPr>
          </a:p>
          <a:p>
            <a:pPr rtl="0">
              <a:spcBef>
                <a:spcPts val="0"/>
              </a:spcBef>
              <a:spcAft>
                <a:spcPts val="0"/>
              </a:spcAft>
            </a:pPr>
            <a:r>
              <a:rPr lang="pt-BR" sz="3200" b="1" i="0" u="none" strike="noStrike" dirty="0">
                <a:solidFill>
                  <a:srgbClr val="000000"/>
                </a:solidFill>
                <a:effectLst/>
              </a:rPr>
              <a:t>1.3 Condições Institucionais e Administrativas</a:t>
            </a:r>
          </a:p>
          <a:p>
            <a:pPr rtl="0">
              <a:spcBef>
                <a:spcPts val="0"/>
              </a:spcBef>
              <a:spcAft>
                <a:spcPts val="0"/>
              </a:spcAft>
            </a:pPr>
            <a:endParaRPr lang="pt-BR" sz="3200" b="0" dirty="0">
              <a:effectLst/>
            </a:endParaRPr>
          </a:p>
          <a:p>
            <a:pPr indent="457200" rtl="0">
              <a:spcBef>
                <a:spcPts val="0"/>
              </a:spcBef>
              <a:spcAft>
                <a:spcPts val="0"/>
              </a:spcAft>
            </a:pPr>
            <a:r>
              <a:rPr lang="pt-BR" sz="3200" b="0" i="0" u="none" strike="noStrike" dirty="0">
                <a:solidFill>
                  <a:srgbClr val="000000"/>
                </a:solidFill>
                <a:effectLst/>
              </a:rPr>
              <a:t>	1.3.1 Capacidade de investimento em habitação da Prefeitura Municipal de Embu das Artes</a:t>
            </a:r>
            <a:endParaRPr lang="pt-BR" sz="3200" b="0" dirty="0">
              <a:effectLst/>
            </a:endParaRPr>
          </a:p>
          <a:p>
            <a:pPr indent="457200" rtl="0">
              <a:spcBef>
                <a:spcPts val="0"/>
              </a:spcBef>
              <a:spcAft>
                <a:spcPts val="0"/>
              </a:spcAft>
            </a:pPr>
            <a:r>
              <a:rPr lang="pt-BR" sz="3200" b="0" i="0" u="none" strike="noStrike" dirty="0">
                <a:solidFill>
                  <a:srgbClr val="000000"/>
                </a:solidFill>
                <a:effectLst/>
              </a:rPr>
              <a:t>	1.3.2 Histórico dos Programas Habitacionais</a:t>
            </a:r>
            <a:endParaRPr lang="pt-BR" sz="3200" b="0" dirty="0">
              <a:effectLst/>
            </a:endParaRPr>
          </a:p>
          <a:p>
            <a:pPr indent="457200" rtl="0">
              <a:spcBef>
                <a:spcPts val="0"/>
              </a:spcBef>
              <a:spcAft>
                <a:spcPts val="0"/>
              </a:spcAft>
            </a:pPr>
            <a:r>
              <a:rPr lang="pt-BR" sz="3200" b="0" i="0" u="none" strike="noStrike" dirty="0">
                <a:solidFill>
                  <a:srgbClr val="000000"/>
                </a:solidFill>
                <a:effectLst/>
              </a:rPr>
              <a:t>	1.3.3 Recursos físicos e tecnológicos - sistemas e fontes de informação</a:t>
            </a:r>
          </a:p>
          <a:p>
            <a:pPr indent="457200" rtl="0">
              <a:spcBef>
                <a:spcPts val="0"/>
              </a:spcBef>
              <a:spcAft>
                <a:spcPts val="0"/>
              </a:spcAft>
            </a:pPr>
            <a:endParaRPr lang="pt-BR" sz="3200" b="0" dirty="0">
              <a:effectLst/>
            </a:endParaRPr>
          </a:p>
          <a:p>
            <a:pPr algn="just" rtl="0">
              <a:lnSpc>
                <a:spcPct val="150000"/>
              </a:lnSpc>
              <a:spcBef>
                <a:spcPts val="0"/>
              </a:spcBef>
              <a:spcAft>
                <a:spcPts val="0"/>
              </a:spcAft>
            </a:pPr>
            <a:endParaRPr lang="pt-BR" sz="3200" b="0" dirty="0">
              <a:effectLst/>
            </a:endParaRPr>
          </a:p>
        </p:txBody>
      </p:sp>
      <p:sp>
        <p:nvSpPr>
          <p:cNvPr id="4" name="Freeform 4">
            <a:extLst>
              <a:ext uri="{FF2B5EF4-FFF2-40B4-BE49-F238E27FC236}">
                <a16:creationId xmlns:a16="http://schemas.microsoft.com/office/drawing/2014/main" id="{42A3302E-CF6C-AEE5-336C-EC7E6E129DE1}"/>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pic>
        <p:nvPicPr>
          <p:cNvPr id="5" name="Imagem 4">
            <a:extLst>
              <a:ext uri="{FF2B5EF4-FFF2-40B4-BE49-F238E27FC236}">
                <a16:creationId xmlns:a16="http://schemas.microsoft.com/office/drawing/2014/main" id="{69A28564-2C20-FBAA-4915-E3ED5E552A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58613" y="3314700"/>
            <a:ext cx="5786437" cy="10287000"/>
          </a:xfrm>
          <a:prstGeom prst="rect">
            <a:avLst/>
          </a:prstGeom>
        </p:spPr>
      </p:pic>
    </p:spTree>
    <p:extLst>
      <p:ext uri="{BB962C8B-B14F-4D97-AF65-F5344CB8AC3E}">
        <p14:creationId xmlns:p14="http://schemas.microsoft.com/office/powerpoint/2010/main" val="1079015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1F996A01-19D5-D611-6E03-AD7AD137FD22}"/>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23654F22-8171-D19D-547B-DDB474259055}"/>
              </a:ext>
            </a:extLst>
          </p:cNvPr>
          <p:cNvSpPr txBox="1"/>
          <p:nvPr/>
        </p:nvSpPr>
        <p:spPr>
          <a:xfrm>
            <a:off x="742950" y="1257300"/>
            <a:ext cx="16802100" cy="7879080"/>
          </a:xfrm>
          <a:prstGeom prst="rect">
            <a:avLst/>
          </a:prstGeom>
        </p:spPr>
        <p:txBody>
          <a:bodyPr wrap="square" lIns="0" tIns="0" rIns="0" bIns="0" rtlCol="0" anchor="t">
            <a:spAutoFit/>
          </a:bodyPr>
          <a:lstStyle/>
          <a:p>
            <a:pPr rtl="0">
              <a:spcBef>
                <a:spcPts val="0"/>
              </a:spcBef>
              <a:spcAft>
                <a:spcPts val="0"/>
              </a:spcAft>
            </a:pPr>
            <a:endParaRPr lang="pt-BR" sz="3200" b="1" i="0" u="none" strike="noStrike" dirty="0">
              <a:solidFill>
                <a:srgbClr val="000000"/>
              </a:solidFill>
              <a:effectLst/>
            </a:endParaRPr>
          </a:p>
          <a:p>
            <a:pPr rtl="0">
              <a:spcBef>
                <a:spcPts val="0"/>
              </a:spcBef>
              <a:spcAft>
                <a:spcPts val="0"/>
              </a:spcAft>
            </a:pPr>
            <a:endParaRPr lang="pt-BR" sz="3200" b="1" dirty="0">
              <a:solidFill>
                <a:srgbClr val="000000"/>
              </a:solidFill>
            </a:endParaRPr>
          </a:p>
          <a:p>
            <a:pPr rtl="0">
              <a:spcBef>
                <a:spcPts val="0"/>
              </a:spcBef>
              <a:spcAft>
                <a:spcPts val="0"/>
              </a:spcAft>
            </a:pPr>
            <a:r>
              <a:rPr lang="pt-BR" sz="3200" b="1" i="0" u="none" strike="noStrike" dirty="0">
                <a:solidFill>
                  <a:srgbClr val="000000"/>
                </a:solidFill>
                <a:effectLst/>
              </a:rPr>
              <a:t>1.4 Marcos Legais e Regulatórios</a:t>
            </a:r>
          </a:p>
          <a:p>
            <a:pPr rtl="0">
              <a:spcBef>
                <a:spcPts val="0"/>
              </a:spcBef>
              <a:spcAft>
                <a:spcPts val="0"/>
              </a:spcAft>
            </a:pPr>
            <a:endParaRPr lang="pt-BR" sz="3200" b="0" dirty="0">
              <a:effectLst/>
            </a:endParaRPr>
          </a:p>
          <a:p>
            <a:pPr indent="457200" rtl="0">
              <a:spcBef>
                <a:spcPts val="0"/>
              </a:spcBef>
              <a:spcAft>
                <a:spcPts val="0"/>
              </a:spcAft>
            </a:pPr>
            <a:r>
              <a:rPr lang="pt-BR" sz="3200" b="0" i="0" u="none" strike="noStrike" dirty="0">
                <a:solidFill>
                  <a:srgbClr val="000000"/>
                </a:solidFill>
                <a:effectLst/>
              </a:rPr>
              <a:t>	1.4.1 Legislação Federal</a:t>
            </a:r>
            <a:endParaRPr lang="pt-BR" sz="3200" b="0" dirty="0">
              <a:effectLst/>
            </a:endParaRPr>
          </a:p>
          <a:p>
            <a:pPr marL="457200" rtl="0">
              <a:spcBef>
                <a:spcPts val="0"/>
              </a:spcBef>
              <a:spcAft>
                <a:spcPts val="0"/>
              </a:spcAft>
            </a:pPr>
            <a:r>
              <a:rPr lang="pt-BR" sz="3200" b="0" i="0" u="none" strike="noStrike" dirty="0">
                <a:solidFill>
                  <a:srgbClr val="000000"/>
                </a:solidFill>
                <a:effectLst/>
              </a:rPr>
              <a:t>		1.4.1.1 Constituição Federal da República</a:t>
            </a:r>
            <a:endParaRPr lang="pt-BR" sz="3200" b="0" dirty="0">
              <a:effectLst/>
            </a:endParaRPr>
          </a:p>
          <a:p>
            <a:pPr marL="457200" rtl="0">
              <a:spcBef>
                <a:spcPts val="0"/>
              </a:spcBef>
              <a:spcAft>
                <a:spcPts val="0"/>
              </a:spcAft>
            </a:pPr>
            <a:r>
              <a:rPr lang="pt-BR" sz="3200" b="0" i="0" u="none" strike="noStrike" dirty="0">
                <a:solidFill>
                  <a:srgbClr val="000000"/>
                </a:solidFill>
                <a:effectLst/>
              </a:rPr>
              <a:t>		1.4.1.2 Estatuto das Cidades</a:t>
            </a:r>
            <a:endParaRPr lang="pt-BR" sz="3200" b="0" dirty="0">
              <a:effectLst/>
            </a:endParaRPr>
          </a:p>
          <a:p>
            <a:pPr marL="457200" rtl="0">
              <a:spcBef>
                <a:spcPts val="0"/>
              </a:spcBef>
              <a:spcAft>
                <a:spcPts val="0"/>
              </a:spcAft>
            </a:pPr>
            <a:r>
              <a:rPr lang="pt-BR" sz="3200" b="0" i="0" u="none" strike="noStrike" dirty="0">
                <a:solidFill>
                  <a:srgbClr val="000000"/>
                </a:solidFill>
                <a:effectLst/>
              </a:rPr>
              <a:t>		1.4.1.3 Parcelamento do Solo</a:t>
            </a:r>
            <a:endParaRPr lang="pt-BR" sz="3200" b="0" dirty="0">
              <a:effectLst/>
            </a:endParaRPr>
          </a:p>
          <a:p>
            <a:pPr marL="457200" indent="457200" rtl="0">
              <a:spcBef>
                <a:spcPts val="0"/>
              </a:spcBef>
              <a:spcAft>
                <a:spcPts val="0"/>
              </a:spcAft>
            </a:pPr>
            <a:r>
              <a:rPr lang="pt-BR" sz="3200" b="0" i="0" u="none" strike="noStrike" dirty="0">
                <a:solidFill>
                  <a:srgbClr val="000000"/>
                </a:solidFill>
                <a:effectLst/>
              </a:rPr>
              <a:t>	1.4.1.4 Política Nacional de Habitação</a:t>
            </a:r>
          </a:p>
          <a:p>
            <a:pPr marL="457200" indent="457200" rtl="0">
              <a:spcBef>
                <a:spcPts val="0"/>
              </a:spcBef>
              <a:spcAft>
                <a:spcPts val="0"/>
              </a:spcAft>
            </a:pPr>
            <a:endParaRPr lang="pt-BR" sz="3200" b="0" dirty="0">
              <a:effectLst/>
            </a:endParaRPr>
          </a:p>
          <a:p>
            <a:pPr indent="457200" rtl="0">
              <a:spcBef>
                <a:spcPts val="0"/>
              </a:spcBef>
              <a:spcAft>
                <a:spcPts val="0"/>
              </a:spcAft>
            </a:pPr>
            <a:r>
              <a:rPr lang="pt-BR" sz="3200" b="0" i="0" u="none" strike="noStrike" dirty="0">
                <a:solidFill>
                  <a:srgbClr val="000000"/>
                </a:solidFill>
                <a:effectLst/>
              </a:rPr>
              <a:t>	1.4.2 Legislação Estadual</a:t>
            </a:r>
            <a:endParaRPr lang="pt-BR" sz="3200" b="0" dirty="0">
              <a:effectLst/>
            </a:endParaRPr>
          </a:p>
          <a:p>
            <a:pPr marL="457200" rtl="0">
              <a:spcBef>
                <a:spcPts val="0"/>
              </a:spcBef>
              <a:spcAft>
                <a:spcPts val="0"/>
              </a:spcAft>
            </a:pPr>
            <a:r>
              <a:rPr lang="pt-BR" sz="3200" b="0" i="0" u="none" strike="noStrike" dirty="0">
                <a:solidFill>
                  <a:srgbClr val="000000"/>
                </a:solidFill>
                <a:effectLst/>
              </a:rPr>
              <a:t>		1.4.2.1 Constituição Estadual</a:t>
            </a:r>
            <a:endParaRPr lang="pt-BR" sz="3200" b="0" dirty="0">
              <a:effectLst/>
            </a:endParaRPr>
          </a:p>
          <a:p>
            <a:pPr marL="457200" rtl="0">
              <a:spcBef>
                <a:spcPts val="0"/>
              </a:spcBef>
              <a:spcAft>
                <a:spcPts val="0"/>
              </a:spcAft>
            </a:pPr>
            <a:r>
              <a:rPr lang="pt-BR" sz="3200" b="0" i="0" u="none" strike="noStrike" dirty="0">
                <a:solidFill>
                  <a:srgbClr val="000000"/>
                </a:solidFill>
                <a:effectLst/>
              </a:rPr>
              <a:t>	</a:t>
            </a:r>
          </a:p>
          <a:p>
            <a:pPr marL="457200" rtl="0">
              <a:spcBef>
                <a:spcPts val="0"/>
              </a:spcBef>
              <a:spcAft>
                <a:spcPts val="0"/>
              </a:spcAft>
            </a:pPr>
            <a:r>
              <a:rPr lang="pt-BR" sz="3200" b="0" i="0" u="none" strike="noStrike" dirty="0">
                <a:solidFill>
                  <a:srgbClr val="000000"/>
                </a:solidFill>
                <a:effectLst/>
              </a:rPr>
              <a:t>	1.4.3 Legislação Municipal</a:t>
            </a:r>
          </a:p>
          <a:p>
            <a:pPr marL="457200" rtl="0">
              <a:spcBef>
                <a:spcPts val="0"/>
              </a:spcBef>
              <a:spcAft>
                <a:spcPts val="0"/>
              </a:spcAft>
            </a:pPr>
            <a:r>
              <a:rPr lang="pt-BR" sz="3200" dirty="0"/>
              <a:t>		</a:t>
            </a:r>
            <a:r>
              <a:rPr lang="pt-BR" sz="3200" b="0" i="0" u="none" strike="noStrike" dirty="0">
                <a:solidFill>
                  <a:srgbClr val="000000"/>
                </a:solidFill>
                <a:effectLst/>
              </a:rPr>
              <a:t>1.4.3.1 Lei Orgânica</a:t>
            </a:r>
            <a:endParaRPr lang="pt-BR" sz="3200" b="0" dirty="0">
              <a:effectLst/>
            </a:endParaRPr>
          </a:p>
          <a:p>
            <a:pPr marL="457200" rtl="0">
              <a:spcBef>
                <a:spcPts val="0"/>
              </a:spcBef>
              <a:spcAft>
                <a:spcPts val="0"/>
              </a:spcAft>
            </a:pPr>
            <a:r>
              <a:rPr lang="pt-BR" sz="3200" b="0" i="0" u="none" strike="noStrike" dirty="0">
                <a:solidFill>
                  <a:srgbClr val="000000"/>
                </a:solidFill>
                <a:effectLst/>
              </a:rPr>
              <a:t>		1.4.3.2 Lei Plano Diretor</a:t>
            </a:r>
            <a:endParaRPr lang="pt-BR" sz="3200" b="0" dirty="0">
              <a:effectLst/>
            </a:endParaRPr>
          </a:p>
        </p:txBody>
      </p:sp>
      <p:sp>
        <p:nvSpPr>
          <p:cNvPr id="4" name="Freeform 4">
            <a:extLst>
              <a:ext uri="{FF2B5EF4-FFF2-40B4-BE49-F238E27FC236}">
                <a16:creationId xmlns:a16="http://schemas.microsoft.com/office/drawing/2014/main" id="{F192C2EC-0DD1-FE79-4BAD-D8C27A9F7D3E}"/>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Tree>
    <p:extLst>
      <p:ext uri="{BB962C8B-B14F-4D97-AF65-F5344CB8AC3E}">
        <p14:creationId xmlns:p14="http://schemas.microsoft.com/office/powerpoint/2010/main" val="2589175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A4C95012-92E2-ED76-015D-2941C8087835}"/>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5EAE808A-91C4-008A-2970-6903BBEF7E4F}"/>
              </a:ext>
            </a:extLst>
          </p:cNvPr>
          <p:cNvSpPr txBox="1"/>
          <p:nvPr/>
        </p:nvSpPr>
        <p:spPr>
          <a:xfrm>
            <a:off x="742950" y="1257300"/>
            <a:ext cx="16802100" cy="8048998"/>
          </a:xfrm>
          <a:prstGeom prst="rect">
            <a:avLst/>
          </a:prstGeom>
        </p:spPr>
        <p:txBody>
          <a:bodyPr wrap="square" lIns="0" tIns="0" rIns="0" bIns="0" rtlCol="0" anchor="t">
            <a:spAutoFit/>
          </a:bodyPr>
          <a:lstStyle/>
          <a:p>
            <a:pPr rtl="0">
              <a:spcBef>
                <a:spcPts val="0"/>
              </a:spcBef>
              <a:spcAft>
                <a:spcPts val="0"/>
              </a:spcAft>
            </a:pPr>
            <a:endParaRPr lang="pt-BR" sz="3200" b="1" i="0" u="none" strike="noStrike" dirty="0">
              <a:solidFill>
                <a:srgbClr val="000000"/>
              </a:solidFill>
              <a:effectLst/>
            </a:endParaRPr>
          </a:p>
          <a:p>
            <a:pPr rtl="0">
              <a:spcBef>
                <a:spcPts val="0"/>
              </a:spcBef>
              <a:spcAft>
                <a:spcPts val="0"/>
              </a:spcAft>
            </a:pPr>
            <a:endParaRPr lang="pt-BR" sz="3200" b="1" dirty="0">
              <a:solidFill>
                <a:srgbClr val="000000"/>
              </a:solidFill>
            </a:endParaRPr>
          </a:p>
          <a:p>
            <a:pPr rtl="0">
              <a:spcBef>
                <a:spcPts val="0"/>
              </a:spcBef>
              <a:spcAft>
                <a:spcPts val="0"/>
              </a:spcAft>
            </a:pPr>
            <a:r>
              <a:rPr lang="pt-BR" sz="3200" b="1" i="0" u="none" strike="noStrike" dirty="0">
                <a:solidFill>
                  <a:srgbClr val="000000"/>
                </a:solidFill>
                <a:effectLst/>
              </a:rPr>
              <a:t>1.5 Oferta Habitacional</a:t>
            </a:r>
            <a:endParaRPr lang="pt-BR" sz="4800" b="0" dirty="0">
              <a:effectLst/>
            </a:endParaRPr>
          </a:p>
          <a:p>
            <a:pPr indent="457200" rtl="0">
              <a:spcBef>
                <a:spcPts val="0"/>
              </a:spcBef>
              <a:spcAft>
                <a:spcPts val="0"/>
              </a:spcAft>
            </a:pPr>
            <a:r>
              <a:rPr lang="pt-BR" sz="3200" i="0" u="none" strike="noStrike" dirty="0">
                <a:solidFill>
                  <a:srgbClr val="000000"/>
                </a:solidFill>
                <a:effectLst/>
              </a:rPr>
              <a:t>	</a:t>
            </a:r>
          </a:p>
          <a:p>
            <a:pPr indent="457200" rtl="0">
              <a:spcBef>
                <a:spcPts val="0"/>
              </a:spcBef>
              <a:spcAft>
                <a:spcPts val="0"/>
              </a:spcAft>
            </a:pPr>
            <a:r>
              <a:rPr lang="pt-BR" sz="3200" dirty="0">
                <a:solidFill>
                  <a:srgbClr val="000000"/>
                </a:solidFill>
              </a:rPr>
              <a:t>	</a:t>
            </a:r>
            <a:r>
              <a:rPr lang="pt-BR" sz="3200" i="0" u="none" strike="noStrike" dirty="0">
                <a:solidFill>
                  <a:srgbClr val="000000"/>
                </a:solidFill>
                <a:effectLst/>
              </a:rPr>
              <a:t>1.5.1 Caracterização da estrutura urbana de Embu das Artes</a:t>
            </a:r>
            <a:endParaRPr lang="pt-BR" sz="3200" dirty="0">
              <a:effectLst/>
            </a:endParaRPr>
          </a:p>
          <a:p>
            <a:pPr indent="457200" rtl="0">
              <a:spcBef>
                <a:spcPts val="0"/>
              </a:spcBef>
              <a:spcAft>
                <a:spcPts val="0"/>
              </a:spcAft>
            </a:pPr>
            <a:r>
              <a:rPr lang="pt-BR" sz="3200" i="0" u="none" strike="noStrike" dirty="0">
                <a:solidFill>
                  <a:srgbClr val="000000"/>
                </a:solidFill>
                <a:effectLst/>
              </a:rPr>
              <a:t>	1.5.2 Disponibilidade de solo urbanizado</a:t>
            </a:r>
            <a:endParaRPr lang="pt-BR" sz="3200" dirty="0">
              <a:effectLst/>
            </a:endParaRPr>
          </a:p>
          <a:p>
            <a:pPr indent="457200" rtl="0">
              <a:spcBef>
                <a:spcPts val="0"/>
              </a:spcBef>
              <a:spcAft>
                <a:spcPts val="0"/>
              </a:spcAft>
            </a:pPr>
            <a:r>
              <a:rPr lang="pt-BR" sz="3200" i="0" u="none" strike="noStrike" dirty="0">
                <a:solidFill>
                  <a:srgbClr val="000000"/>
                </a:solidFill>
                <a:effectLst/>
              </a:rPr>
              <a:t>	1.5.3 Oferta habitacional de Embu das Artes</a:t>
            </a:r>
            <a:endParaRPr lang="pt-BR" sz="3200" dirty="0">
              <a:effectLst/>
            </a:endParaRPr>
          </a:p>
          <a:p>
            <a:pPr rtl="0">
              <a:spcBef>
                <a:spcPts val="0"/>
              </a:spcBef>
              <a:spcAft>
                <a:spcPts val="0"/>
              </a:spcAft>
            </a:pPr>
            <a:br>
              <a:rPr lang="pt-BR" sz="3200" dirty="0">
                <a:effectLst/>
              </a:rPr>
            </a:br>
            <a:r>
              <a:rPr lang="pt-BR" sz="3200" b="1" i="0" u="none" strike="noStrike" dirty="0">
                <a:solidFill>
                  <a:srgbClr val="000000"/>
                </a:solidFill>
                <a:effectLst/>
              </a:rPr>
              <a:t>2. Necessidades Habitacionais</a:t>
            </a:r>
          </a:p>
          <a:p>
            <a:pPr rtl="0">
              <a:spcBef>
                <a:spcPts val="0"/>
              </a:spcBef>
              <a:spcAft>
                <a:spcPts val="0"/>
              </a:spcAft>
            </a:pPr>
            <a:endParaRPr lang="pt-BR" sz="3200" b="0" dirty="0">
              <a:effectLst/>
            </a:endParaRPr>
          </a:p>
          <a:p>
            <a:pPr rtl="0">
              <a:spcBef>
                <a:spcPts val="0"/>
              </a:spcBef>
              <a:spcAft>
                <a:spcPts val="0"/>
              </a:spcAft>
            </a:pPr>
            <a:r>
              <a:rPr lang="pt-BR" sz="3200" i="0" u="none" strike="noStrike" dirty="0">
                <a:solidFill>
                  <a:srgbClr val="000000"/>
                </a:solidFill>
                <a:effectLst/>
              </a:rPr>
              <a:t>	2.1  Precariedade Habitacional</a:t>
            </a:r>
            <a:endParaRPr lang="pt-BR" sz="3200" dirty="0">
              <a:effectLst/>
            </a:endParaRPr>
          </a:p>
          <a:p>
            <a:pPr rtl="0">
              <a:spcBef>
                <a:spcPts val="0"/>
              </a:spcBef>
              <a:spcAft>
                <a:spcPts val="0"/>
              </a:spcAft>
            </a:pPr>
            <a:r>
              <a:rPr lang="pt-BR" sz="3200" i="0" u="none" strike="noStrike" dirty="0">
                <a:solidFill>
                  <a:srgbClr val="000000"/>
                </a:solidFill>
                <a:effectLst/>
              </a:rPr>
              <a:t>	2.2 Déficit quantitativo e qualitativo</a:t>
            </a:r>
            <a:endParaRPr lang="pt-BR" sz="3200" dirty="0">
              <a:effectLst/>
            </a:endParaRPr>
          </a:p>
          <a:p>
            <a:pPr rtl="0">
              <a:spcBef>
                <a:spcPts val="0"/>
              </a:spcBef>
              <a:spcAft>
                <a:spcPts val="0"/>
              </a:spcAft>
            </a:pPr>
            <a:r>
              <a:rPr lang="pt-BR" sz="3200" i="0" u="none" strike="noStrike" dirty="0">
                <a:solidFill>
                  <a:srgbClr val="000000"/>
                </a:solidFill>
                <a:effectLst/>
              </a:rPr>
              <a:t>	2.3 Cálculo da demanda demográfica futura</a:t>
            </a:r>
            <a:endParaRPr lang="pt-BR" sz="3200" dirty="0">
              <a:effectLst/>
            </a:endParaRPr>
          </a:p>
          <a:p>
            <a:pPr rtl="0">
              <a:spcBef>
                <a:spcPts val="0"/>
              </a:spcBef>
              <a:spcAft>
                <a:spcPts val="0"/>
              </a:spcAft>
            </a:pPr>
            <a:r>
              <a:rPr lang="pt-BR" sz="3200" i="0" u="none" strike="noStrike" dirty="0">
                <a:solidFill>
                  <a:srgbClr val="000000"/>
                </a:solidFill>
                <a:effectLst/>
              </a:rPr>
              <a:t>	2.4 Produção habitacional: alternativas, padrões e custos</a:t>
            </a:r>
            <a:endParaRPr lang="pt-BR" sz="3200" dirty="0">
              <a:effectLst/>
            </a:endParaRPr>
          </a:p>
          <a:p>
            <a:pPr rtl="0">
              <a:spcBef>
                <a:spcPts val="0"/>
              </a:spcBef>
              <a:spcAft>
                <a:spcPts val="0"/>
              </a:spcAft>
            </a:pPr>
            <a:r>
              <a:rPr lang="pt-BR" sz="3200" i="0" u="none" strike="noStrike" dirty="0">
                <a:solidFill>
                  <a:srgbClr val="000000"/>
                </a:solidFill>
                <a:effectLst/>
              </a:rPr>
              <a:t>	2.5 Quadro geral das necessidades habitacionais</a:t>
            </a:r>
            <a:endParaRPr lang="pt-BR" sz="3200" dirty="0">
              <a:effectLst/>
            </a:endParaRPr>
          </a:p>
          <a:p>
            <a:pPr algn="just" rtl="0">
              <a:lnSpc>
                <a:spcPct val="150000"/>
              </a:lnSpc>
              <a:spcBef>
                <a:spcPts val="0"/>
              </a:spcBef>
              <a:spcAft>
                <a:spcPts val="0"/>
              </a:spcAft>
            </a:pPr>
            <a:endParaRPr lang="pt-BR" sz="3200" b="0" dirty="0">
              <a:effectLst/>
            </a:endParaRPr>
          </a:p>
        </p:txBody>
      </p:sp>
      <p:sp>
        <p:nvSpPr>
          <p:cNvPr id="4" name="Freeform 4">
            <a:extLst>
              <a:ext uri="{FF2B5EF4-FFF2-40B4-BE49-F238E27FC236}">
                <a16:creationId xmlns:a16="http://schemas.microsoft.com/office/drawing/2014/main" id="{BA07A624-00A7-1764-8F85-2F402565F43A}"/>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Tree>
    <p:extLst>
      <p:ext uri="{BB962C8B-B14F-4D97-AF65-F5344CB8AC3E}">
        <p14:creationId xmlns:p14="http://schemas.microsoft.com/office/powerpoint/2010/main" val="1220950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A80EB445-D933-28E2-CA98-BA33B5649711}"/>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CE528AD7-2908-BF7A-CAD3-4259924CA8E3}"/>
              </a:ext>
            </a:extLst>
          </p:cNvPr>
          <p:cNvSpPr txBox="1"/>
          <p:nvPr/>
        </p:nvSpPr>
        <p:spPr>
          <a:xfrm>
            <a:off x="742950" y="1257300"/>
            <a:ext cx="16802100" cy="6647974"/>
          </a:xfrm>
          <a:prstGeom prst="rect">
            <a:avLst/>
          </a:prstGeom>
        </p:spPr>
        <p:txBody>
          <a:bodyPr wrap="square" lIns="0" tIns="0" rIns="0" bIns="0" rtlCol="0" anchor="t">
            <a:spAutoFit/>
          </a:bodyPr>
          <a:lstStyle/>
          <a:p>
            <a:pPr rtl="0">
              <a:spcBef>
                <a:spcPts val="0"/>
              </a:spcBef>
              <a:spcAft>
                <a:spcPts val="0"/>
              </a:spcAft>
            </a:pPr>
            <a:endParaRPr lang="pt-BR" sz="3200" b="1" i="0" u="none" strike="noStrike" dirty="0">
              <a:solidFill>
                <a:srgbClr val="000000"/>
              </a:solidFill>
              <a:effectLst/>
            </a:endParaRPr>
          </a:p>
          <a:p>
            <a:pPr rtl="0">
              <a:spcBef>
                <a:spcPts val="0"/>
              </a:spcBef>
              <a:spcAft>
                <a:spcPts val="0"/>
              </a:spcAft>
            </a:pPr>
            <a:endParaRPr lang="pt-BR" sz="3200" b="1" dirty="0">
              <a:solidFill>
                <a:srgbClr val="000000"/>
              </a:solidFill>
            </a:endParaRPr>
          </a:p>
          <a:p>
            <a:pPr rtl="0">
              <a:spcBef>
                <a:spcPts val="0"/>
              </a:spcBef>
              <a:spcAft>
                <a:spcPts val="0"/>
              </a:spcAft>
            </a:pPr>
            <a:endParaRPr lang="pt-BR" sz="3200" b="1" dirty="0">
              <a:solidFill>
                <a:srgbClr val="000000"/>
              </a:solidFill>
            </a:endParaRPr>
          </a:p>
          <a:p>
            <a:pPr rtl="0">
              <a:spcBef>
                <a:spcPts val="0"/>
              </a:spcBef>
              <a:spcAft>
                <a:spcPts val="0"/>
              </a:spcAft>
            </a:pPr>
            <a:r>
              <a:rPr lang="pt-BR" sz="3200" b="1" dirty="0">
                <a:solidFill>
                  <a:srgbClr val="000000"/>
                </a:solidFill>
              </a:rPr>
              <a:t>Etapa 3: Estratégias de Ação </a:t>
            </a:r>
          </a:p>
          <a:p>
            <a:pPr rtl="0">
              <a:spcBef>
                <a:spcPts val="0"/>
              </a:spcBef>
              <a:spcAft>
                <a:spcPts val="0"/>
              </a:spcAft>
            </a:pPr>
            <a:endParaRPr lang="pt-BR" sz="4800" b="0" dirty="0">
              <a:effectLst/>
            </a:endParaRPr>
          </a:p>
          <a:p>
            <a:pPr marL="457200" indent="-457200" rtl="0">
              <a:spcBef>
                <a:spcPts val="0"/>
              </a:spcBef>
              <a:spcAft>
                <a:spcPts val="0"/>
              </a:spcAft>
              <a:buFont typeface="Wingdings" panose="05000000000000000000" pitchFamily="2" charset="2"/>
              <a:buChar char="q"/>
            </a:pPr>
            <a:r>
              <a:rPr lang="pt-BR" sz="3200" b="1" i="0" u="none" strike="noStrike" dirty="0">
                <a:solidFill>
                  <a:srgbClr val="000000"/>
                </a:solidFill>
                <a:effectLst/>
              </a:rPr>
              <a:t>Primeira etapa: </a:t>
            </a:r>
            <a:r>
              <a:rPr lang="pt-BR" sz="3200" i="0" u="none" strike="noStrike" dirty="0">
                <a:solidFill>
                  <a:srgbClr val="000000"/>
                </a:solidFill>
                <a:effectLst/>
              </a:rPr>
              <a:t>elaboração das diretrizes, dos objetivos, dos programas e das ações;</a:t>
            </a:r>
          </a:p>
          <a:p>
            <a:pPr rtl="0">
              <a:spcBef>
                <a:spcPts val="0"/>
              </a:spcBef>
              <a:spcAft>
                <a:spcPts val="0"/>
              </a:spcAft>
            </a:pPr>
            <a:endParaRPr lang="pt-BR" sz="3200" i="0" u="none" strike="noStrike" dirty="0">
              <a:solidFill>
                <a:srgbClr val="000000"/>
              </a:solidFill>
              <a:effectLst/>
            </a:endParaRPr>
          </a:p>
          <a:p>
            <a:pPr marL="457200" indent="-457200" rtl="0">
              <a:spcBef>
                <a:spcPts val="0"/>
              </a:spcBef>
              <a:spcAft>
                <a:spcPts val="0"/>
              </a:spcAft>
              <a:buFont typeface="Wingdings" panose="05000000000000000000" pitchFamily="2" charset="2"/>
              <a:buChar char="q"/>
            </a:pPr>
            <a:r>
              <a:rPr lang="pt-BR" sz="3200" b="1" i="0" u="none" strike="noStrike" dirty="0">
                <a:solidFill>
                  <a:srgbClr val="000000"/>
                </a:solidFill>
                <a:effectLst/>
              </a:rPr>
              <a:t>Segunda etapa: </a:t>
            </a:r>
            <a:r>
              <a:rPr lang="pt-BR" sz="3200" i="0" u="none" strike="noStrike" dirty="0">
                <a:solidFill>
                  <a:srgbClr val="000000"/>
                </a:solidFill>
                <a:effectLst/>
              </a:rPr>
              <a:t>elaboração de metas, recursos e fontes de financiamento;</a:t>
            </a:r>
          </a:p>
          <a:p>
            <a:pPr rtl="0">
              <a:spcBef>
                <a:spcPts val="0"/>
              </a:spcBef>
              <a:spcAft>
                <a:spcPts val="0"/>
              </a:spcAft>
            </a:pPr>
            <a:endParaRPr lang="pt-BR" sz="3200" i="0" u="none" strike="noStrike" dirty="0">
              <a:solidFill>
                <a:srgbClr val="000000"/>
              </a:solidFill>
              <a:effectLst/>
            </a:endParaRPr>
          </a:p>
          <a:p>
            <a:pPr marL="457200" indent="-457200" rtl="0">
              <a:spcBef>
                <a:spcPts val="0"/>
              </a:spcBef>
              <a:spcAft>
                <a:spcPts val="0"/>
              </a:spcAft>
              <a:buFont typeface="Wingdings" panose="05000000000000000000" pitchFamily="2" charset="2"/>
              <a:buChar char="q"/>
            </a:pPr>
            <a:r>
              <a:rPr lang="pt-BR" sz="3200" b="1" i="0" u="none" strike="noStrike" dirty="0">
                <a:solidFill>
                  <a:srgbClr val="000000"/>
                </a:solidFill>
                <a:effectLst/>
              </a:rPr>
              <a:t>Terceira etapa:</a:t>
            </a:r>
            <a:r>
              <a:rPr lang="pt-BR" sz="3200" i="0" u="none" strike="noStrike" dirty="0">
                <a:solidFill>
                  <a:srgbClr val="000000"/>
                </a:solidFill>
                <a:effectLst/>
              </a:rPr>
              <a:t> elaboração dos indicadores e das formas de monitoramento e avaliação.</a:t>
            </a:r>
          </a:p>
          <a:p>
            <a:pPr marL="457200" indent="-457200" rtl="0">
              <a:spcBef>
                <a:spcPts val="0"/>
              </a:spcBef>
              <a:spcAft>
                <a:spcPts val="0"/>
              </a:spcAft>
              <a:buFont typeface="Wingdings" panose="05000000000000000000" pitchFamily="2" charset="2"/>
              <a:buChar char="q"/>
            </a:pPr>
            <a:endParaRPr lang="pt-BR" sz="3200" dirty="0">
              <a:solidFill>
                <a:srgbClr val="000000"/>
              </a:solidFill>
            </a:endParaRPr>
          </a:p>
          <a:p>
            <a:pPr rtl="0">
              <a:spcBef>
                <a:spcPts val="0"/>
              </a:spcBef>
              <a:spcAft>
                <a:spcPts val="0"/>
              </a:spcAft>
            </a:pPr>
            <a:br>
              <a:rPr lang="pt-BR" sz="3200" dirty="0">
                <a:effectLst/>
              </a:rPr>
            </a:br>
            <a:endParaRPr lang="pt-BR" sz="3200" b="0" dirty="0">
              <a:effectLst/>
            </a:endParaRPr>
          </a:p>
        </p:txBody>
      </p:sp>
      <p:sp>
        <p:nvSpPr>
          <p:cNvPr id="4" name="Freeform 4">
            <a:extLst>
              <a:ext uri="{FF2B5EF4-FFF2-40B4-BE49-F238E27FC236}">
                <a16:creationId xmlns:a16="http://schemas.microsoft.com/office/drawing/2014/main" id="{6F3A6F1D-4D87-37C0-BAEB-35F785E9A9ED}"/>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Tree>
    <p:extLst>
      <p:ext uri="{BB962C8B-B14F-4D97-AF65-F5344CB8AC3E}">
        <p14:creationId xmlns:p14="http://schemas.microsoft.com/office/powerpoint/2010/main" val="32227639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1D01FA0-CD6A-BF03-6E7E-71183882DFE1}"/>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38313306-6058-2968-7AC0-C51D74B0EDBA}"/>
              </a:ext>
            </a:extLst>
          </p:cNvPr>
          <p:cNvSpPr txBox="1"/>
          <p:nvPr/>
        </p:nvSpPr>
        <p:spPr>
          <a:xfrm>
            <a:off x="742950" y="1257300"/>
            <a:ext cx="16802100" cy="5416868"/>
          </a:xfrm>
          <a:prstGeom prst="rect">
            <a:avLst/>
          </a:prstGeom>
        </p:spPr>
        <p:txBody>
          <a:bodyPr wrap="square" lIns="0" tIns="0" rIns="0" bIns="0" rtlCol="0" anchor="t">
            <a:spAutoFit/>
          </a:bodyPr>
          <a:lstStyle/>
          <a:p>
            <a:pPr rtl="0">
              <a:spcBef>
                <a:spcPts val="0"/>
              </a:spcBef>
              <a:spcAft>
                <a:spcPts val="0"/>
              </a:spcAft>
            </a:pPr>
            <a:endParaRPr lang="pt-BR" sz="3200" b="1" i="0" u="none" strike="noStrike" dirty="0">
              <a:solidFill>
                <a:srgbClr val="000000"/>
              </a:solidFill>
              <a:effectLst/>
            </a:endParaRPr>
          </a:p>
          <a:p>
            <a:pPr rtl="0">
              <a:spcBef>
                <a:spcPts val="0"/>
              </a:spcBef>
              <a:spcAft>
                <a:spcPts val="0"/>
              </a:spcAft>
            </a:pPr>
            <a:endParaRPr lang="pt-BR" sz="3200" b="1" dirty="0">
              <a:solidFill>
                <a:srgbClr val="000000"/>
              </a:solidFill>
            </a:endParaRPr>
          </a:p>
          <a:p>
            <a:pPr rtl="0">
              <a:spcBef>
                <a:spcPts val="0"/>
              </a:spcBef>
              <a:spcAft>
                <a:spcPts val="0"/>
              </a:spcAft>
            </a:pPr>
            <a:endParaRPr lang="pt-BR" sz="3200" b="1" dirty="0">
              <a:solidFill>
                <a:srgbClr val="000000"/>
              </a:solidFill>
            </a:endParaRPr>
          </a:p>
          <a:p>
            <a:pPr marL="457200" indent="-457200" algn="just" rtl="0">
              <a:spcBef>
                <a:spcPts val="0"/>
              </a:spcBef>
              <a:spcAft>
                <a:spcPts val="0"/>
              </a:spcAft>
              <a:buFont typeface="Wingdings" panose="05000000000000000000" pitchFamily="2" charset="2"/>
              <a:buChar char="q"/>
            </a:pPr>
            <a:r>
              <a:rPr lang="pt-BR" sz="3200" b="1" dirty="0">
                <a:solidFill>
                  <a:srgbClr val="000000"/>
                </a:solidFill>
              </a:rPr>
              <a:t>Diretrizes e objetivos: </a:t>
            </a:r>
            <a:r>
              <a:rPr lang="pt-BR" sz="3200" b="1" dirty="0">
                <a:solidFill>
                  <a:srgbClr val="000000"/>
                </a:solidFill>
                <a:highlight>
                  <a:srgbClr val="FFFF00"/>
                </a:highlight>
              </a:rPr>
              <a:t>Diretrizes são orientações gerais </a:t>
            </a:r>
            <a:r>
              <a:rPr lang="pt-BR" sz="3200" dirty="0">
                <a:solidFill>
                  <a:srgbClr val="000000"/>
                </a:solidFill>
              </a:rPr>
              <a:t>que devem nortear a elaboração do PLHIS e a execução dos programas e ações e </a:t>
            </a:r>
            <a:r>
              <a:rPr lang="pt-BR" sz="3200" b="1" dirty="0">
                <a:solidFill>
                  <a:srgbClr val="000000"/>
                </a:solidFill>
                <a:highlight>
                  <a:srgbClr val="FFFF00"/>
                </a:highlight>
              </a:rPr>
              <a:t>objetivos devem expressar os resultados esperados </a:t>
            </a:r>
            <a:r>
              <a:rPr lang="pt-BR" sz="3200" dirty="0">
                <a:solidFill>
                  <a:srgbClr val="000000"/>
                </a:solidFill>
              </a:rPr>
              <a:t>e quais situações devem ser modificadas. Eles devem ser descritos de forma objetiva e clara, evitando-se a generalidade.</a:t>
            </a:r>
          </a:p>
          <a:p>
            <a:pPr marL="457200" indent="-457200" algn="just" rtl="0">
              <a:spcBef>
                <a:spcPts val="0"/>
              </a:spcBef>
              <a:spcAft>
                <a:spcPts val="0"/>
              </a:spcAft>
              <a:buFont typeface="Wingdings" panose="05000000000000000000" pitchFamily="2" charset="2"/>
              <a:buChar char="q"/>
            </a:pPr>
            <a:endParaRPr lang="pt-BR" sz="3200" dirty="0">
              <a:solidFill>
                <a:srgbClr val="000000"/>
              </a:solidFill>
            </a:endParaRPr>
          </a:p>
          <a:p>
            <a:pPr marL="457200" indent="-457200" algn="just" rtl="0">
              <a:spcBef>
                <a:spcPts val="0"/>
              </a:spcBef>
              <a:spcAft>
                <a:spcPts val="0"/>
              </a:spcAft>
              <a:buFont typeface="Wingdings" panose="05000000000000000000" pitchFamily="2" charset="2"/>
              <a:buChar char="q"/>
            </a:pPr>
            <a:r>
              <a:rPr lang="pt-BR" sz="3200" b="1" dirty="0">
                <a:solidFill>
                  <a:srgbClr val="000000"/>
                </a:solidFill>
              </a:rPr>
              <a:t>Programas e Ações: </a:t>
            </a:r>
            <a:r>
              <a:rPr lang="pt-BR" sz="3200" b="1" dirty="0">
                <a:solidFill>
                  <a:srgbClr val="000000"/>
                </a:solidFill>
                <a:highlight>
                  <a:srgbClr val="FFFF00"/>
                </a:highlight>
              </a:rPr>
              <a:t>Programas são conjuntos de ações articuladas </a:t>
            </a:r>
            <a:r>
              <a:rPr lang="pt-BR" sz="3200" dirty="0">
                <a:solidFill>
                  <a:srgbClr val="000000"/>
                </a:solidFill>
              </a:rPr>
              <a:t>que originarão um produto ofertado à sociedade. Os programas e ações do PLHIS deverão ser priorizados dentro de uma visão estratégica do enfrentamento dos problemas habitacionais.</a:t>
            </a:r>
          </a:p>
        </p:txBody>
      </p:sp>
      <p:sp>
        <p:nvSpPr>
          <p:cNvPr id="4" name="Freeform 4">
            <a:extLst>
              <a:ext uri="{FF2B5EF4-FFF2-40B4-BE49-F238E27FC236}">
                <a16:creationId xmlns:a16="http://schemas.microsoft.com/office/drawing/2014/main" id="{01AB550B-571D-B898-F857-B86928BEB78B}"/>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Tree>
    <p:extLst>
      <p:ext uri="{BB962C8B-B14F-4D97-AF65-F5344CB8AC3E}">
        <p14:creationId xmlns:p14="http://schemas.microsoft.com/office/powerpoint/2010/main" val="3392867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BABCFB0F-CC49-2CFE-CAEA-967716766CBC}"/>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7B2BA2F1-CF65-5D48-6316-40374275B56C}"/>
              </a:ext>
            </a:extLst>
          </p:cNvPr>
          <p:cNvSpPr txBox="1"/>
          <p:nvPr/>
        </p:nvSpPr>
        <p:spPr>
          <a:xfrm>
            <a:off x="742950" y="1257300"/>
            <a:ext cx="16802100" cy="5909310"/>
          </a:xfrm>
          <a:prstGeom prst="rect">
            <a:avLst/>
          </a:prstGeom>
        </p:spPr>
        <p:txBody>
          <a:bodyPr wrap="square" lIns="0" tIns="0" rIns="0" bIns="0" rtlCol="0" anchor="t">
            <a:spAutoFit/>
          </a:bodyPr>
          <a:lstStyle/>
          <a:p>
            <a:pPr rtl="0">
              <a:spcBef>
                <a:spcPts val="0"/>
              </a:spcBef>
              <a:spcAft>
                <a:spcPts val="0"/>
              </a:spcAft>
            </a:pPr>
            <a:endParaRPr lang="pt-BR" sz="3200" b="1" i="0" u="none" strike="noStrike" dirty="0">
              <a:solidFill>
                <a:srgbClr val="000000"/>
              </a:solidFill>
              <a:effectLst/>
            </a:endParaRPr>
          </a:p>
          <a:p>
            <a:pPr rtl="0">
              <a:spcBef>
                <a:spcPts val="0"/>
              </a:spcBef>
              <a:spcAft>
                <a:spcPts val="0"/>
              </a:spcAft>
            </a:pPr>
            <a:endParaRPr lang="pt-BR" sz="3200" b="1" dirty="0">
              <a:solidFill>
                <a:srgbClr val="000000"/>
              </a:solidFill>
            </a:endParaRPr>
          </a:p>
          <a:p>
            <a:pPr rtl="0">
              <a:spcBef>
                <a:spcPts val="0"/>
              </a:spcBef>
              <a:spcAft>
                <a:spcPts val="0"/>
              </a:spcAft>
            </a:pPr>
            <a:endParaRPr lang="pt-BR" sz="3200" b="1" dirty="0">
              <a:solidFill>
                <a:srgbClr val="000000"/>
              </a:solidFill>
            </a:endParaRPr>
          </a:p>
          <a:p>
            <a:pPr marL="457200" indent="-457200" algn="just" rtl="0">
              <a:spcBef>
                <a:spcPts val="0"/>
              </a:spcBef>
              <a:spcAft>
                <a:spcPts val="0"/>
              </a:spcAft>
              <a:buFont typeface="Wingdings" panose="05000000000000000000" pitchFamily="2" charset="2"/>
              <a:buChar char="q"/>
            </a:pPr>
            <a:r>
              <a:rPr lang="pt-BR" sz="3200" b="1" dirty="0">
                <a:solidFill>
                  <a:srgbClr val="000000"/>
                </a:solidFill>
              </a:rPr>
              <a:t>Metas, Recursos e Fontes de Financiamento: </a:t>
            </a:r>
            <a:r>
              <a:rPr lang="pt-BR" sz="3200" b="1" dirty="0">
                <a:solidFill>
                  <a:srgbClr val="000000"/>
                </a:solidFill>
                <a:highlight>
                  <a:srgbClr val="FFFF00"/>
                </a:highlight>
              </a:rPr>
              <a:t>As metas servirão de base para o orçamento</a:t>
            </a:r>
            <a:r>
              <a:rPr lang="pt-BR" sz="3200" b="1" dirty="0">
                <a:solidFill>
                  <a:srgbClr val="000000"/>
                </a:solidFill>
              </a:rPr>
              <a:t> </a:t>
            </a:r>
            <a:r>
              <a:rPr lang="pt-BR" sz="3200" dirty="0">
                <a:solidFill>
                  <a:srgbClr val="000000"/>
                </a:solidFill>
              </a:rPr>
              <a:t>das ações relacionadas à política habitacional. </a:t>
            </a:r>
            <a:r>
              <a:rPr lang="pt-BR" sz="3200" b="1" dirty="0">
                <a:solidFill>
                  <a:srgbClr val="000000"/>
                </a:solidFill>
                <a:highlight>
                  <a:srgbClr val="FFFF00"/>
                </a:highlight>
              </a:rPr>
              <a:t>A definição dos recursos necessários ao cumprimento </a:t>
            </a:r>
            <a:r>
              <a:rPr lang="pt-BR" sz="3200" dirty="0">
                <a:solidFill>
                  <a:srgbClr val="000000"/>
                </a:solidFill>
              </a:rPr>
              <a:t>de cada meta e </a:t>
            </a:r>
            <a:r>
              <a:rPr lang="pt-BR" sz="3200" b="1" dirty="0">
                <a:solidFill>
                  <a:srgbClr val="000000"/>
                </a:solidFill>
                <a:highlight>
                  <a:srgbClr val="FFFF00"/>
                </a:highlight>
              </a:rPr>
              <a:t>as fontes de financiamento são fundamentais para que os objetivos traçados para o PLHIS sejam cumpridos</a:t>
            </a:r>
            <a:r>
              <a:rPr lang="pt-BR" sz="3200" dirty="0">
                <a:solidFill>
                  <a:srgbClr val="000000"/>
                </a:solidFill>
              </a:rPr>
              <a:t> e qual a origem: recursos próprios, estaduais, federais ou de organismos internacionais.</a:t>
            </a:r>
          </a:p>
          <a:p>
            <a:pPr marL="457200" indent="-457200" algn="just" rtl="0">
              <a:spcBef>
                <a:spcPts val="0"/>
              </a:spcBef>
              <a:spcAft>
                <a:spcPts val="0"/>
              </a:spcAft>
              <a:buFont typeface="Wingdings" panose="05000000000000000000" pitchFamily="2" charset="2"/>
              <a:buChar char="q"/>
            </a:pPr>
            <a:endParaRPr lang="pt-BR" sz="3200" dirty="0">
              <a:solidFill>
                <a:srgbClr val="000000"/>
              </a:solidFill>
            </a:endParaRPr>
          </a:p>
          <a:p>
            <a:pPr marL="457200" indent="-457200" algn="just" rtl="0">
              <a:spcBef>
                <a:spcPts val="0"/>
              </a:spcBef>
              <a:spcAft>
                <a:spcPts val="0"/>
              </a:spcAft>
              <a:buFont typeface="Wingdings" panose="05000000000000000000" pitchFamily="2" charset="2"/>
              <a:buChar char="q"/>
            </a:pPr>
            <a:r>
              <a:rPr lang="pt-BR" sz="3200" b="1" dirty="0">
                <a:solidFill>
                  <a:srgbClr val="000000"/>
                </a:solidFill>
              </a:rPr>
              <a:t>Indicadores, Monitoramento e Avaliação:</a:t>
            </a:r>
            <a:r>
              <a:rPr lang="pt-BR" sz="3200" dirty="0">
                <a:solidFill>
                  <a:srgbClr val="000000"/>
                </a:solidFill>
              </a:rPr>
              <a:t> São </a:t>
            </a:r>
            <a:r>
              <a:rPr lang="pt-BR" sz="3200" b="1" dirty="0">
                <a:solidFill>
                  <a:srgbClr val="000000"/>
                </a:solidFill>
                <a:highlight>
                  <a:srgbClr val="FFFF00"/>
                </a:highlight>
              </a:rPr>
              <a:t>instrumentos capazes de medir o desempenho dos programas.</a:t>
            </a:r>
            <a:r>
              <a:rPr lang="pt-BR" sz="3200" dirty="0">
                <a:solidFill>
                  <a:srgbClr val="000000"/>
                </a:solidFill>
              </a:rPr>
              <a:t> Devem ser passíveis de aferição e coerentes com o objetivo estabelecido. Eles permitem avaliar se os objetivos e metas serão alcançados no período estipulado.</a:t>
            </a:r>
          </a:p>
        </p:txBody>
      </p:sp>
      <p:sp>
        <p:nvSpPr>
          <p:cNvPr id="4" name="Freeform 4">
            <a:extLst>
              <a:ext uri="{FF2B5EF4-FFF2-40B4-BE49-F238E27FC236}">
                <a16:creationId xmlns:a16="http://schemas.microsoft.com/office/drawing/2014/main" id="{68AA499C-CD0E-C2CD-2695-3A734C63267A}"/>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Tree>
    <p:extLst>
      <p:ext uri="{BB962C8B-B14F-4D97-AF65-F5344CB8AC3E}">
        <p14:creationId xmlns:p14="http://schemas.microsoft.com/office/powerpoint/2010/main" val="3985995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4109C-FD2A-8C88-C78D-F8336CACA837}"/>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2A229609-4879-9106-4A08-A2987E12B1BF}"/>
              </a:ext>
            </a:extLst>
          </p:cNvPr>
          <p:cNvSpPr/>
          <p:nvPr/>
        </p:nvSpPr>
        <p:spPr>
          <a:xfrm>
            <a:off x="0" y="1489774"/>
            <a:ext cx="18288000" cy="8686800"/>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stretch>
              <a:fillRect/>
            </a:stretch>
          </a:blipFill>
        </p:spPr>
      </p:sp>
      <p:sp>
        <p:nvSpPr>
          <p:cNvPr id="2" name="TextBox 2">
            <a:extLst>
              <a:ext uri="{FF2B5EF4-FFF2-40B4-BE49-F238E27FC236}">
                <a16:creationId xmlns:a16="http://schemas.microsoft.com/office/drawing/2014/main" id="{8B3A5487-6969-9E15-DA00-ECEEDE1F96E7}"/>
              </a:ext>
            </a:extLst>
          </p:cNvPr>
          <p:cNvSpPr txBox="1"/>
          <p:nvPr/>
        </p:nvSpPr>
        <p:spPr>
          <a:xfrm>
            <a:off x="870348" y="1259237"/>
            <a:ext cx="13068300" cy="1769715"/>
          </a:xfrm>
          <a:prstGeom prst="rect">
            <a:avLst/>
          </a:prstGeom>
        </p:spPr>
        <p:txBody>
          <a:bodyPr wrap="square" lIns="0" tIns="0" rIns="0" bIns="0" rtlCol="0" anchor="t">
            <a:spAutoFit/>
          </a:bodyPr>
          <a:lstStyle/>
          <a:p>
            <a:pPr algn="l">
              <a:lnSpc>
                <a:spcPts val="4200"/>
              </a:lnSpc>
              <a:spcBef>
                <a:spcPct val="0"/>
              </a:spcBef>
            </a:pPr>
            <a:r>
              <a:rPr lang="en-US" sz="4400" b="1" dirty="0">
                <a:solidFill>
                  <a:srgbClr val="000000"/>
                </a:solidFill>
                <a:latin typeface="Open Sans Bold"/>
                <a:ea typeface="Open Sans Bold"/>
                <a:cs typeface="Open Sans Bold"/>
                <a:sym typeface="Open Sans Bold"/>
              </a:rPr>
              <a:t>Proposta Metodológica</a:t>
            </a:r>
          </a:p>
          <a:p>
            <a:pPr marL="457200" indent="-457200" algn="just" rtl="0" fontAlgn="base">
              <a:spcBef>
                <a:spcPts val="0"/>
              </a:spcBef>
              <a:spcAft>
                <a:spcPts val="0"/>
              </a:spcAft>
              <a:buFont typeface="Wingdings" panose="05000000000000000000" pitchFamily="2" charset="2"/>
              <a:buChar char="q"/>
            </a:pPr>
            <a:r>
              <a:rPr lang="pt-BR" sz="4000" b="0" i="0" u="none" strike="noStrike" dirty="0">
                <a:solidFill>
                  <a:srgbClr val="000000"/>
                </a:solidFill>
                <a:effectLst/>
                <a:latin typeface="Aptos" panose="020B0004020202020204" pitchFamily="34" charset="0"/>
              </a:rPr>
              <a:t> Cronograma Geral das Etapas 2 e 3 – Diagnóstico Habitacional e Estratégias de Ação</a:t>
            </a:r>
          </a:p>
        </p:txBody>
      </p:sp>
      <p:sp>
        <p:nvSpPr>
          <p:cNvPr id="4" name="Freeform 4">
            <a:extLst>
              <a:ext uri="{FF2B5EF4-FFF2-40B4-BE49-F238E27FC236}">
                <a16:creationId xmlns:a16="http://schemas.microsoft.com/office/drawing/2014/main" id="{88C237DC-8866-3454-58D4-BABC0EAEBFDD}"/>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3"/>
            <a:stretch>
              <a:fillRect t="-325736" b="-71353"/>
            </a:stretch>
          </a:blipFill>
        </p:spPr>
      </p:sp>
    </p:spTree>
    <p:extLst>
      <p:ext uri="{BB962C8B-B14F-4D97-AF65-F5344CB8AC3E}">
        <p14:creationId xmlns:p14="http://schemas.microsoft.com/office/powerpoint/2010/main" val="14836317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15BEA7F9-08BD-D318-90FD-C9600F8645B0}"/>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87BDB641-A876-09FB-CB0D-8C9D69E23E84}"/>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graphicFrame>
        <p:nvGraphicFramePr>
          <p:cNvPr id="5" name="Tabela 4">
            <a:extLst>
              <a:ext uri="{FF2B5EF4-FFF2-40B4-BE49-F238E27FC236}">
                <a16:creationId xmlns:a16="http://schemas.microsoft.com/office/drawing/2014/main" id="{39AAB658-FC57-D54A-DA80-23827886FF58}"/>
              </a:ext>
            </a:extLst>
          </p:cNvPr>
          <p:cNvGraphicFramePr>
            <a:graphicFrameLocks noGrp="1"/>
          </p:cNvGraphicFramePr>
          <p:nvPr>
            <p:extLst>
              <p:ext uri="{D42A27DB-BD31-4B8C-83A1-F6EECF244321}">
                <p14:modId xmlns:p14="http://schemas.microsoft.com/office/powerpoint/2010/main" val="2903988788"/>
              </p:ext>
            </p:extLst>
          </p:nvPr>
        </p:nvGraphicFramePr>
        <p:xfrm>
          <a:off x="1066800" y="2340430"/>
          <a:ext cx="16192499" cy="7678272"/>
        </p:xfrm>
        <a:graphic>
          <a:graphicData uri="http://schemas.openxmlformats.org/drawingml/2006/table">
            <a:tbl>
              <a:tblPr/>
              <a:tblGrid>
                <a:gridCol w="7193484">
                  <a:extLst>
                    <a:ext uri="{9D8B030D-6E8A-4147-A177-3AD203B41FA5}">
                      <a16:colId xmlns:a16="http://schemas.microsoft.com/office/drawing/2014/main" val="2678371328"/>
                    </a:ext>
                  </a:extLst>
                </a:gridCol>
                <a:gridCol w="2264084">
                  <a:extLst>
                    <a:ext uri="{9D8B030D-6E8A-4147-A177-3AD203B41FA5}">
                      <a16:colId xmlns:a16="http://schemas.microsoft.com/office/drawing/2014/main" val="1892836299"/>
                    </a:ext>
                  </a:extLst>
                </a:gridCol>
                <a:gridCol w="1998964">
                  <a:extLst>
                    <a:ext uri="{9D8B030D-6E8A-4147-A177-3AD203B41FA5}">
                      <a16:colId xmlns:a16="http://schemas.microsoft.com/office/drawing/2014/main" val="1792561791"/>
                    </a:ext>
                  </a:extLst>
                </a:gridCol>
                <a:gridCol w="2410214">
                  <a:extLst>
                    <a:ext uri="{9D8B030D-6E8A-4147-A177-3AD203B41FA5}">
                      <a16:colId xmlns:a16="http://schemas.microsoft.com/office/drawing/2014/main" val="845269224"/>
                    </a:ext>
                  </a:extLst>
                </a:gridCol>
                <a:gridCol w="2325753">
                  <a:extLst>
                    <a:ext uri="{9D8B030D-6E8A-4147-A177-3AD203B41FA5}">
                      <a16:colId xmlns:a16="http://schemas.microsoft.com/office/drawing/2014/main" val="3726796688"/>
                    </a:ext>
                  </a:extLst>
                </a:gridCol>
              </a:tblGrid>
              <a:tr h="502885">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spcBef>
                          <a:spcPts val="0"/>
                        </a:spcBef>
                        <a:spcAft>
                          <a:spcPts val="0"/>
                        </a:spcAft>
                      </a:pPr>
                      <a:r>
                        <a:rPr lang="pt-BR" sz="3200" b="1" i="0" u="none" strike="noStrike" dirty="0">
                          <a:solidFill>
                            <a:srgbClr val="000000"/>
                          </a:solidFill>
                          <a:effectLst/>
                          <a:latin typeface="Aptos" panose="020B0004020202020204" pitchFamily="34" charset="0"/>
                        </a:rPr>
                        <a:t>setembro</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spcBef>
                          <a:spcPts val="0"/>
                        </a:spcBef>
                        <a:spcAft>
                          <a:spcPts val="0"/>
                        </a:spcAft>
                      </a:pPr>
                      <a:r>
                        <a:rPr lang="pt-BR" sz="3200" b="1" i="0" u="none" strike="noStrike" dirty="0">
                          <a:solidFill>
                            <a:srgbClr val="000000"/>
                          </a:solidFill>
                          <a:effectLst/>
                          <a:latin typeface="Aptos" panose="020B0004020202020204" pitchFamily="34" charset="0"/>
                        </a:rPr>
                        <a:t>outubro</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spcBef>
                          <a:spcPts val="0"/>
                        </a:spcBef>
                        <a:spcAft>
                          <a:spcPts val="0"/>
                        </a:spcAft>
                      </a:pPr>
                      <a:r>
                        <a:rPr lang="pt-BR" sz="3200" b="1" i="0" u="none" strike="noStrike" dirty="0">
                          <a:solidFill>
                            <a:srgbClr val="000000"/>
                          </a:solidFill>
                          <a:effectLst/>
                          <a:latin typeface="Aptos" panose="020B0004020202020204" pitchFamily="34" charset="0"/>
                        </a:rPr>
                        <a:t>novembro</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spcBef>
                          <a:spcPts val="0"/>
                        </a:spcBef>
                        <a:spcAft>
                          <a:spcPts val="0"/>
                        </a:spcAft>
                      </a:pPr>
                      <a:r>
                        <a:rPr lang="pt-BR" sz="3200" b="1" i="0" u="none" strike="noStrike" dirty="0">
                          <a:solidFill>
                            <a:srgbClr val="000000"/>
                          </a:solidFill>
                          <a:effectLst/>
                          <a:latin typeface="Aptos" panose="020B0004020202020204" pitchFamily="34" charset="0"/>
                        </a:rPr>
                        <a:t>dezembro</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55995859"/>
                  </a:ext>
                </a:extLst>
              </a:tr>
              <a:tr h="502885">
                <a:tc>
                  <a:txBody>
                    <a:bodyPr/>
                    <a:lstStyle/>
                    <a:p>
                      <a:pPr rtl="0" fontAlgn="t">
                        <a:spcBef>
                          <a:spcPts val="0"/>
                        </a:spcBef>
                        <a:spcAft>
                          <a:spcPts val="0"/>
                        </a:spcAft>
                      </a:pPr>
                      <a:r>
                        <a:rPr lang="pt-BR" sz="3200" b="1" i="0" u="none" strike="noStrike" dirty="0">
                          <a:solidFill>
                            <a:srgbClr val="000000"/>
                          </a:solidFill>
                          <a:effectLst/>
                          <a:latin typeface="Aptos" panose="020B0004020202020204" pitchFamily="34" charset="0"/>
                        </a:rPr>
                        <a:t>Etapa 1: Proposta Metodológica</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7A8"/>
                    </a:solidFill>
                  </a:tcPr>
                </a:tc>
                <a:tc>
                  <a:txBody>
                    <a:bodyPr/>
                    <a:lstStyle/>
                    <a:p>
                      <a:pPr fontAlgn="t"/>
                      <a:br>
                        <a:rPr lang="pt-BR" sz="3200">
                          <a:effectLst/>
                        </a:rPr>
                      </a:br>
                      <a:endParaRPr lang="pt-BR" sz="32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7A8"/>
                    </a:solidFill>
                  </a:tcPr>
                </a:tc>
                <a:tc>
                  <a:txBody>
                    <a:bodyPr/>
                    <a:lstStyle/>
                    <a:p>
                      <a:pPr fontAlgn="t"/>
                      <a:br>
                        <a:rPr lang="pt-BR" sz="3200">
                          <a:effectLst/>
                        </a:rPr>
                      </a:br>
                      <a:endParaRPr lang="pt-BR" sz="32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7A8"/>
                    </a:solidFill>
                  </a:tcPr>
                </a:tc>
                <a:tc>
                  <a:txBody>
                    <a:bodyPr/>
                    <a:lstStyle/>
                    <a:p>
                      <a:pPr fontAlgn="t"/>
                      <a:br>
                        <a:rPr lang="pt-BR" sz="3200" dirty="0">
                          <a:effectLst/>
                        </a:rPr>
                      </a:b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7A8"/>
                    </a:solidFill>
                  </a:tcPr>
                </a:tc>
                <a:tc>
                  <a:txBody>
                    <a:bodyPr/>
                    <a:lstStyle/>
                    <a:p>
                      <a:pPr fontAlgn="t"/>
                      <a:br>
                        <a:rPr lang="pt-BR" sz="3200" dirty="0">
                          <a:effectLst/>
                        </a:rPr>
                      </a:b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64568426"/>
                  </a:ext>
                </a:extLst>
              </a:tr>
              <a:tr h="502885">
                <a:tc>
                  <a:txBody>
                    <a:bodyPr/>
                    <a:lstStyle/>
                    <a:p>
                      <a:pPr rtl="0" fontAlgn="t">
                        <a:spcBef>
                          <a:spcPts val="0"/>
                        </a:spcBef>
                        <a:spcAft>
                          <a:spcPts val="0"/>
                        </a:spcAft>
                      </a:pPr>
                      <a:r>
                        <a:rPr lang="pt-BR" sz="3200" b="0" i="0" u="none" strike="noStrike" dirty="0">
                          <a:solidFill>
                            <a:srgbClr val="000000"/>
                          </a:solidFill>
                          <a:effectLst/>
                          <a:latin typeface="Aptos" panose="020B0004020202020204" pitchFamily="34" charset="0"/>
                        </a:rPr>
                        <a:t>Reunião com a gestão da Pró Habitação</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dirty="0">
                          <a:effectLst/>
                        </a:rPr>
                      </a:br>
                      <a:endParaRPr lang="pt-BR" sz="13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4454308"/>
                  </a:ext>
                </a:extLst>
              </a:tr>
              <a:tr h="502885">
                <a:tc>
                  <a:txBody>
                    <a:bodyPr/>
                    <a:lstStyle/>
                    <a:p>
                      <a:pPr rtl="0" fontAlgn="t">
                        <a:spcBef>
                          <a:spcPts val="0"/>
                        </a:spcBef>
                        <a:spcAft>
                          <a:spcPts val="0"/>
                        </a:spcAft>
                      </a:pPr>
                      <a:r>
                        <a:rPr lang="pt-BR" sz="3200" b="0" i="0" u="none" strike="noStrike" dirty="0">
                          <a:solidFill>
                            <a:srgbClr val="000000"/>
                          </a:solidFill>
                          <a:effectLst/>
                          <a:latin typeface="Aptos" panose="020B0004020202020204" pitchFamily="34" charset="0"/>
                        </a:rPr>
                        <a:t>Reunião com entidades e atores institucionais</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4501938"/>
                  </a:ext>
                </a:extLst>
              </a:tr>
              <a:tr h="502885">
                <a:tc>
                  <a:txBody>
                    <a:bodyPr/>
                    <a:lstStyle/>
                    <a:p>
                      <a:pPr rtl="0" fontAlgn="t">
                        <a:spcBef>
                          <a:spcPts val="0"/>
                        </a:spcBef>
                        <a:spcAft>
                          <a:spcPts val="0"/>
                        </a:spcAft>
                      </a:pPr>
                      <a:r>
                        <a:rPr lang="pt-BR" sz="3200" b="1" i="0" u="none" strike="noStrike" dirty="0">
                          <a:solidFill>
                            <a:srgbClr val="000000"/>
                          </a:solidFill>
                          <a:effectLst/>
                          <a:latin typeface="Aptos" panose="020B0004020202020204" pitchFamily="34" charset="0"/>
                        </a:rPr>
                        <a:t>Etapa 2: Diagnóstico Setor Habitacional</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CB9C"/>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CB9C"/>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CB9C"/>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CB9C"/>
                    </a:solidFill>
                  </a:tcPr>
                </a:tc>
                <a:extLst>
                  <a:ext uri="{0D108BD9-81ED-4DB2-BD59-A6C34878D82A}">
                    <a16:rowId xmlns:a16="http://schemas.microsoft.com/office/drawing/2014/main" val="2757442953"/>
                  </a:ext>
                </a:extLst>
              </a:tr>
              <a:tr h="502885">
                <a:tc>
                  <a:txBody>
                    <a:bodyPr/>
                    <a:lstStyle/>
                    <a:p>
                      <a:pPr rtl="0" fontAlgn="t">
                        <a:spcBef>
                          <a:spcPts val="0"/>
                        </a:spcBef>
                        <a:spcAft>
                          <a:spcPts val="0"/>
                        </a:spcAft>
                      </a:pPr>
                      <a:r>
                        <a:rPr lang="pt-BR" sz="3200" b="0" i="0" u="none" strike="noStrike" dirty="0">
                          <a:solidFill>
                            <a:srgbClr val="000000"/>
                          </a:solidFill>
                          <a:effectLst/>
                          <a:latin typeface="Aptos" panose="020B0004020202020204" pitchFamily="34" charset="0"/>
                        </a:rPr>
                        <a:t>Audiência pública</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2363969072"/>
                  </a:ext>
                </a:extLst>
              </a:tr>
              <a:tr h="502885">
                <a:tc>
                  <a:txBody>
                    <a:bodyPr/>
                    <a:lstStyle/>
                    <a:p>
                      <a:pPr rtl="0" fontAlgn="t">
                        <a:spcBef>
                          <a:spcPts val="0"/>
                        </a:spcBef>
                        <a:spcAft>
                          <a:spcPts val="0"/>
                        </a:spcAft>
                      </a:pPr>
                      <a:r>
                        <a:rPr lang="pt-BR" sz="3200" b="1" i="0" u="none" strike="noStrike" dirty="0">
                          <a:solidFill>
                            <a:srgbClr val="000000"/>
                          </a:solidFill>
                          <a:effectLst/>
                          <a:latin typeface="Aptos" panose="020B0004020202020204" pitchFamily="34" charset="0"/>
                        </a:rPr>
                        <a:t>Etapa 3: Estratégias de Ação</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A6BD"/>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A6BD"/>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A6BD"/>
                    </a:solidFill>
                  </a:tcPr>
                </a:tc>
                <a:extLst>
                  <a:ext uri="{0D108BD9-81ED-4DB2-BD59-A6C34878D82A}">
                    <a16:rowId xmlns:a16="http://schemas.microsoft.com/office/drawing/2014/main" val="2071399450"/>
                  </a:ext>
                </a:extLst>
              </a:tr>
              <a:tr h="502885">
                <a:tc>
                  <a:txBody>
                    <a:bodyPr/>
                    <a:lstStyle/>
                    <a:p>
                      <a:pPr rtl="0" fontAlgn="t">
                        <a:spcBef>
                          <a:spcPts val="0"/>
                        </a:spcBef>
                        <a:spcAft>
                          <a:spcPts val="0"/>
                        </a:spcAft>
                      </a:pPr>
                      <a:r>
                        <a:rPr lang="pt-BR" sz="3200" b="0" i="0" u="none" strike="noStrike" dirty="0">
                          <a:solidFill>
                            <a:srgbClr val="000000"/>
                          </a:solidFill>
                          <a:effectLst/>
                          <a:latin typeface="Aptos" panose="020B0004020202020204" pitchFamily="34" charset="0"/>
                        </a:rPr>
                        <a:t>Reunião com entidades e atores institucionais</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987033087"/>
                  </a:ext>
                </a:extLst>
              </a:tr>
              <a:tr h="502885">
                <a:tc>
                  <a:txBody>
                    <a:bodyPr/>
                    <a:lstStyle/>
                    <a:p>
                      <a:pPr rtl="0" fontAlgn="t">
                        <a:spcBef>
                          <a:spcPts val="0"/>
                        </a:spcBef>
                        <a:spcAft>
                          <a:spcPts val="0"/>
                        </a:spcAft>
                      </a:pPr>
                      <a:r>
                        <a:rPr lang="pt-BR" sz="3200" b="0" i="0" u="none" strike="noStrike" dirty="0">
                          <a:solidFill>
                            <a:srgbClr val="000000"/>
                          </a:solidFill>
                          <a:effectLst/>
                          <a:latin typeface="Aptos" panose="020B0004020202020204" pitchFamily="34" charset="0"/>
                        </a:rPr>
                        <a:t>Reunião aberta de apresentação do PLHIS</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dirty="0">
                          <a:effectLst/>
                        </a:rPr>
                      </a:br>
                      <a:endParaRPr lang="pt-BR" sz="13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4264186187"/>
                  </a:ext>
                </a:extLst>
              </a:tr>
            </a:tbl>
          </a:graphicData>
        </a:graphic>
      </p:graphicFrame>
      <p:sp>
        <p:nvSpPr>
          <p:cNvPr id="6" name="Rectangle 1">
            <a:extLst>
              <a:ext uri="{FF2B5EF4-FFF2-40B4-BE49-F238E27FC236}">
                <a16:creationId xmlns:a16="http://schemas.microsoft.com/office/drawing/2014/main" id="{A06C8850-16EF-31C1-0E98-200803223219}"/>
              </a:ext>
            </a:extLst>
          </p:cNvPr>
          <p:cNvSpPr>
            <a:spLocks noChangeArrowheads="1"/>
          </p:cNvSpPr>
          <p:nvPr/>
        </p:nvSpPr>
        <p:spPr bwMode="auto">
          <a:xfrm>
            <a:off x="6857678" y="1866901"/>
            <a:ext cx="6237272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52144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51FE2-BDFE-94D6-7DF9-68681A84A3B7}"/>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8019AF9B-2AA7-4D20-DFA3-961088CA0986}"/>
              </a:ext>
            </a:extLst>
          </p:cNvPr>
          <p:cNvSpPr/>
          <p:nvPr/>
        </p:nvSpPr>
        <p:spPr>
          <a:xfrm>
            <a:off x="0" y="1489774"/>
            <a:ext cx="18288000" cy="8686800"/>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stretch>
              <a:fillRect/>
            </a:stretch>
          </a:blipFill>
        </p:spPr>
      </p:sp>
      <p:sp>
        <p:nvSpPr>
          <p:cNvPr id="2" name="TextBox 2">
            <a:extLst>
              <a:ext uri="{FF2B5EF4-FFF2-40B4-BE49-F238E27FC236}">
                <a16:creationId xmlns:a16="http://schemas.microsoft.com/office/drawing/2014/main" id="{06306776-3193-C643-18A7-5A163AF22F1F}"/>
              </a:ext>
            </a:extLst>
          </p:cNvPr>
          <p:cNvSpPr txBox="1"/>
          <p:nvPr/>
        </p:nvSpPr>
        <p:spPr>
          <a:xfrm>
            <a:off x="930474" y="1259237"/>
            <a:ext cx="13068300" cy="1769715"/>
          </a:xfrm>
          <a:prstGeom prst="rect">
            <a:avLst/>
          </a:prstGeom>
        </p:spPr>
        <p:txBody>
          <a:bodyPr wrap="square" lIns="0" tIns="0" rIns="0" bIns="0" rtlCol="0" anchor="t">
            <a:spAutoFit/>
          </a:bodyPr>
          <a:lstStyle/>
          <a:p>
            <a:pPr algn="l">
              <a:lnSpc>
                <a:spcPts val="4200"/>
              </a:lnSpc>
              <a:spcBef>
                <a:spcPct val="0"/>
              </a:spcBef>
            </a:pPr>
            <a:r>
              <a:rPr lang="en-US" sz="4400" b="1" dirty="0">
                <a:solidFill>
                  <a:srgbClr val="000000"/>
                </a:solidFill>
                <a:latin typeface="Open Sans Bold"/>
                <a:ea typeface="Open Sans Bold"/>
                <a:cs typeface="Open Sans Bold"/>
                <a:sym typeface="Open Sans Bold"/>
              </a:rPr>
              <a:t>Proposta Metodológica</a:t>
            </a:r>
          </a:p>
          <a:p>
            <a:pPr marL="457200" indent="-457200" algn="just" rtl="0" fontAlgn="base">
              <a:spcBef>
                <a:spcPts val="0"/>
              </a:spcBef>
              <a:spcAft>
                <a:spcPts val="0"/>
              </a:spcAft>
              <a:buFont typeface="Wingdings" panose="05000000000000000000" pitchFamily="2" charset="2"/>
              <a:buChar char="q"/>
            </a:pPr>
            <a:r>
              <a:rPr lang="pt-BR" sz="4000" b="0" i="0" u="none" strike="noStrike" dirty="0">
                <a:solidFill>
                  <a:srgbClr val="000000"/>
                </a:solidFill>
                <a:effectLst/>
                <a:latin typeface="Aptos" panose="020B0004020202020204" pitchFamily="34" charset="0"/>
              </a:rPr>
              <a:t> Estratégias de comunicação, mobilização e participação da população</a:t>
            </a:r>
          </a:p>
        </p:txBody>
      </p:sp>
      <p:sp>
        <p:nvSpPr>
          <p:cNvPr id="4" name="Freeform 4">
            <a:extLst>
              <a:ext uri="{FF2B5EF4-FFF2-40B4-BE49-F238E27FC236}">
                <a16:creationId xmlns:a16="http://schemas.microsoft.com/office/drawing/2014/main" id="{BB037C83-6CCE-0797-465F-4B7B54A2D2BD}"/>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3"/>
            <a:stretch>
              <a:fillRect t="-325736" b="-71353"/>
            </a:stretch>
          </a:blipFill>
        </p:spPr>
      </p:sp>
    </p:spTree>
    <p:extLst>
      <p:ext uri="{BB962C8B-B14F-4D97-AF65-F5344CB8AC3E}">
        <p14:creationId xmlns:p14="http://schemas.microsoft.com/office/powerpoint/2010/main" val="1318845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A740833-4FDF-D8DF-6F4D-628D14CB68A4}"/>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043D5917-6DDA-3964-427F-2EBF617959D6}"/>
              </a:ext>
            </a:extLst>
          </p:cNvPr>
          <p:cNvSpPr txBox="1"/>
          <p:nvPr/>
        </p:nvSpPr>
        <p:spPr>
          <a:xfrm>
            <a:off x="609600" y="1259237"/>
            <a:ext cx="16802100" cy="7632859"/>
          </a:xfrm>
          <a:prstGeom prst="rect">
            <a:avLst/>
          </a:prstGeom>
        </p:spPr>
        <p:txBody>
          <a:bodyPr wrap="square" lIns="0" tIns="0" rIns="0" bIns="0" rtlCol="0" anchor="t">
            <a:spAutoFit/>
          </a:bodyPr>
          <a:lstStyle/>
          <a:p>
            <a:pPr algn="just" rtl="0">
              <a:spcBef>
                <a:spcPts val="0"/>
              </a:spcBef>
              <a:spcAft>
                <a:spcPts val="0"/>
              </a:spcAft>
            </a:pPr>
            <a:endParaRPr lang="pt-BR" sz="2800" b="0" i="0" u="none" strike="noStrike" dirty="0">
              <a:solidFill>
                <a:srgbClr val="000000"/>
              </a:solidFill>
              <a:effectLst/>
              <a:latin typeface="Aptos" panose="020B0004020202020204" pitchFamily="34" charset="0"/>
            </a:endParaRPr>
          </a:p>
          <a:p>
            <a:pPr algn="just" rtl="0">
              <a:spcBef>
                <a:spcPts val="0"/>
              </a:spcBef>
              <a:spcAft>
                <a:spcPts val="0"/>
              </a:spcAft>
            </a:pPr>
            <a:endParaRPr lang="pt-BR" sz="2800" dirty="0">
              <a:solidFill>
                <a:srgbClr val="000000"/>
              </a:solidFill>
              <a:latin typeface="Aptos" panose="020B0004020202020204" pitchFamily="34" charset="0"/>
            </a:endParaRPr>
          </a:p>
          <a:p>
            <a:pPr algn="just" rtl="0">
              <a:spcBef>
                <a:spcPts val="0"/>
              </a:spcBef>
              <a:spcAft>
                <a:spcPts val="0"/>
              </a:spcAft>
            </a:pPr>
            <a:endParaRPr lang="pt-BR" sz="2800" b="0" i="0" u="none" strike="noStrike" dirty="0">
              <a:solidFill>
                <a:srgbClr val="000000"/>
              </a:solidFill>
              <a:effectLst/>
              <a:latin typeface="Aptos" panose="020B0004020202020204" pitchFamily="34" charset="0"/>
            </a:endParaRPr>
          </a:p>
          <a:p>
            <a:pPr algn="just" rtl="0">
              <a:spcBef>
                <a:spcPts val="0"/>
              </a:spcBef>
              <a:spcAft>
                <a:spcPts val="0"/>
              </a:spcAft>
            </a:pPr>
            <a:endParaRPr lang="pt-BR" sz="2800" dirty="0">
              <a:solidFill>
                <a:srgbClr val="000000"/>
              </a:solidFill>
              <a:latin typeface="Aptos" panose="020B0004020202020204" pitchFamily="34" charset="0"/>
            </a:endParaRPr>
          </a:p>
          <a:p>
            <a:pPr algn="just" rtl="0">
              <a:spcBef>
                <a:spcPts val="0"/>
              </a:spcBef>
              <a:spcAft>
                <a:spcPts val="0"/>
              </a:spcAft>
            </a:pPr>
            <a:r>
              <a:rPr lang="pt-BR" sz="3200" b="0" i="0" u="none" strike="noStrike" dirty="0">
                <a:solidFill>
                  <a:srgbClr val="000000"/>
                </a:solidFill>
                <a:effectLst/>
                <a:latin typeface="Aptos" panose="020B0004020202020204" pitchFamily="34" charset="0"/>
              </a:rPr>
              <a:t>A mobilização da sociedade para participar dos eventos será realizada por meio da comunicação via sítio oficial da Companhia Pública Pró Habitação e publicação em jornal de circulação local.</a:t>
            </a:r>
          </a:p>
          <a:p>
            <a:pPr algn="just" rtl="0">
              <a:spcBef>
                <a:spcPts val="0"/>
              </a:spcBef>
              <a:spcAft>
                <a:spcPts val="0"/>
              </a:spcAft>
            </a:pPr>
            <a:endParaRPr lang="pt-BR" sz="3200" b="0" i="0" u="none" strike="noStrike" dirty="0">
              <a:solidFill>
                <a:srgbClr val="000000"/>
              </a:solidFill>
              <a:effectLst/>
              <a:latin typeface="Aptos" panose="020B0004020202020204" pitchFamily="34" charset="0"/>
            </a:endParaRPr>
          </a:p>
          <a:p>
            <a:pPr algn="just" rtl="0">
              <a:spcBef>
                <a:spcPts val="0"/>
              </a:spcBef>
              <a:spcAft>
                <a:spcPts val="0"/>
              </a:spcAft>
            </a:pPr>
            <a:r>
              <a:rPr lang="pt-BR" sz="3200" b="0" i="0" u="none" strike="noStrike" dirty="0">
                <a:solidFill>
                  <a:srgbClr val="000000"/>
                </a:solidFill>
                <a:effectLst/>
                <a:latin typeface="Aptos" panose="020B0004020202020204" pitchFamily="34" charset="0"/>
              </a:rPr>
              <a:t>A participação ocorrerá nas seguintes instâncias:</a:t>
            </a:r>
          </a:p>
          <a:p>
            <a:pPr algn="just" rtl="0">
              <a:spcBef>
                <a:spcPts val="0"/>
              </a:spcBef>
              <a:spcAft>
                <a:spcPts val="0"/>
              </a:spcAft>
            </a:pPr>
            <a:endParaRPr lang="pt-BR" sz="3200" b="0" i="0" u="none" strike="noStrike" dirty="0">
              <a:solidFill>
                <a:srgbClr val="000000"/>
              </a:solidFill>
              <a:effectLst/>
              <a:latin typeface="Aptos" panose="020B0004020202020204" pitchFamily="34" charset="0"/>
            </a:endParaRPr>
          </a:p>
          <a:p>
            <a:pPr marL="457200" indent="-457200" algn="just" rtl="0">
              <a:spcBef>
                <a:spcPts val="0"/>
              </a:spcBef>
              <a:spcAft>
                <a:spcPts val="0"/>
              </a:spcAft>
              <a:buFont typeface="Wingdings" panose="05000000000000000000" pitchFamily="2" charset="2"/>
              <a:buChar char="q"/>
            </a:pPr>
            <a:r>
              <a:rPr lang="pt-BR" sz="3200" b="0" i="0" u="none" strike="noStrike" dirty="0">
                <a:solidFill>
                  <a:srgbClr val="000000"/>
                </a:solidFill>
                <a:effectLst/>
                <a:latin typeface="Aptos" panose="020B0004020202020204" pitchFamily="34" charset="0"/>
              </a:rPr>
              <a:t>reunião com a sociedade organizada (associações e entidades) para discussão e validação da proposta metodológica;</a:t>
            </a:r>
          </a:p>
          <a:p>
            <a:pPr marL="457200" indent="-457200" algn="just" rtl="0">
              <a:spcBef>
                <a:spcPts val="0"/>
              </a:spcBef>
              <a:spcAft>
                <a:spcPts val="0"/>
              </a:spcAft>
              <a:buFont typeface="Wingdings" panose="05000000000000000000" pitchFamily="2" charset="2"/>
              <a:buChar char="q"/>
            </a:pPr>
            <a:r>
              <a:rPr lang="pt-BR" sz="3200" b="0" i="0" u="none" strike="noStrike" dirty="0">
                <a:solidFill>
                  <a:srgbClr val="000000"/>
                </a:solidFill>
                <a:effectLst/>
                <a:latin typeface="Aptos" panose="020B0004020202020204" pitchFamily="34" charset="0"/>
              </a:rPr>
              <a:t>audiência pública para consolidação do diagnóstico do PLHIS com a participação de representação dos demais núcleos urbanos e das áreas rurais e</a:t>
            </a:r>
          </a:p>
          <a:p>
            <a:pPr marL="457200" indent="-457200" algn="just" rtl="0">
              <a:spcBef>
                <a:spcPts val="0"/>
              </a:spcBef>
              <a:spcAft>
                <a:spcPts val="0"/>
              </a:spcAft>
              <a:buFont typeface="Wingdings" panose="05000000000000000000" pitchFamily="2" charset="2"/>
              <a:buChar char="q"/>
            </a:pPr>
            <a:r>
              <a:rPr lang="pt-BR" sz="3200" b="0" i="0" u="none" strike="noStrike" dirty="0">
                <a:solidFill>
                  <a:srgbClr val="000000"/>
                </a:solidFill>
                <a:effectLst/>
                <a:latin typeface="Aptos" panose="020B0004020202020204" pitchFamily="34" charset="0"/>
              </a:rPr>
              <a:t>reunião com a sociedade organizada para discussão e validação das estratégias de ação do PLHIS.</a:t>
            </a:r>
            <a:endParaRPr lang="pt-BR" sz="3200" b="0" dirty="0">
              <a:effectLst/>
            </a:endParaRPr>
          </a:p>
        </p:txBody>
      </p:sp>
      <p:sp>
        <p:nvSpPr>
          <p:cNvPr id="4" name="Freeform 4">
            <a:extLst>
              <a:ext uri="{FF2B5EF4-FFF2-40B4-BE49-F238E27FC236}">
                <a16:creationId xmlns:a16="http://schemas.microsoft.com/office/drawing/2014/main" id="{501586B5-3814-1145-E3B9-A421008DA27E}"/>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Tree>
    <p:extLst>
      <p:ext uri="{BB962C8B-B14F-4D97-AF65-F5344CB8AC3E}">
        <p14:creationId xmlns:p14="http://schemas.microsoft.com/office/powerpoint/2010/main" val="36500770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E9C96-815E-425C-60C0-1FB44E052F77}"/>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A198E76A-4790-7BFF-4D46-1EB7FC0D102D}"/>
              </a:ext>
            </a:extLst>
          </p:cNvPr>
          <p:cNvSpPr/>
          <p:nvPr/>
        </p:nvSpPr>
        <p:spPr>
          <a:xfrm>
            <a:off x="0" y="1489774"/>
            <a:ext cx="18288000" cy="8686800"/>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stretch>
              <a:fillRect/>
            </a:stretch>
          </a:blipFill>
        </p:spPr>
      </p:sp>
      <p:sp>
        <p:nvSpPr>
          <p:cNvPr id="2" name="TextBox 2">
            <a:extLst>
              <a:ext uri="{FF2B5EF4-FFF2-40B4-BE49-F238E27FC236}">
                <a16:creationId xmlns:a16="http://schemas.microsoft.com/office/drawing/2014/main" id="{2CDC9683-1955-D32E-CA77-3A3AC99211AE}"/>
              </a:ext>
            </a:extLst>
          </p:cNvPr>
          <p:cNvSpPr txBox="1"/>
          <p:nvPr/>
        </p:nvSpPr>
        <p:spPr>
          <a:xfrm>
            <a:off x="870348" y="1259237"/>
            <a:ext cx="13068300" cy="1373196"/>
          </a:xfrm>
          <a:prstGeom prst="rect">
            <a:avLst/>
          </a:prstGeom>
        </p:spPr>
        <p:txBody>
          <a:bodyPr wrap="square" lIns="0" tIns="0" rIns="0" bIns="0" rtlCol="0" anchor="t">
            <a:spAutoFit/>
          </a:bodyPr>
          <a:lstStyle/>
          <a:p>
            <a:pPr algn="l">
              <a:lnSpc>
                <a:spcPts val="4200"/>
              </a:lnSpc>
              <a:spcBef>
                <a:spcPct val="0"/>
              </a:spcBef>
            </a:pPr>
            <a:r>
              <a:rPr lang="en-US" sz="4400" b="1" dirty="0">
                <a:solidFill>
                  <a:srgbClr val="000000"/>
                </a:solidFill>
                <a:latin typeface="Open Sans Bold"/>
                <a:ea typeface="Open Sans Bold"/>
                <a:cs typeface="Open Sans Bold"/>
                <a:sym typeface="Open Sans Bold"/>
              </a:rPr>
              <a:t>Proposta Metodológica</a:t>
            </a:r>
          </a:p>
          <a:p>
            <a:pPr marL="457200" indent="-457200" algn="just" rtl="0" fontAlgn="base">
              <a:lnSpc>
                <a:spcPct val="150000"/>
              </a:lnSpc>
              <a:spcBef>
                <a:spcPts val="0"/>
              </a:spcBef>
              <a:spcAft>
                <a:spcPts val="0"/>
              </a:spcAft>
              <a:buFont typeface="Wingdings" panose="05000000000000000000" pitchFamily="2" charset="2"/>
              <a:buChar char="q"/>
            </a:pPr>
            <a:r>
              <a:rPr lang="pt-BR" sz="4000" b="0" i="0" u="none" strike="noStrike" dirty="0">
                <a:solidFill>
                  <a:srgbClr val="000000"/>
                </a:solidFill>
                <a:effectLst/>
                <a:latin typeface="Aptos" panose="020B0004020202020204" pitchFamily="34" charset="0"/>
              </a:rPr>
              <a:t> Formas de dar publicidade</a:t>
            </a:r>
          </a:p>
        </p:txBody>
      </p:sp>
      <p:sp>
        <p:nvSpPr>
          <p:cNvPr id="4" name="Freeform 4">
            <a:extLst>
              <a:ext uri="{FF2B5EF4-FFF2-40B4-BE49-F238E27FC236}">
                <a16:creationId xmlns:a16="http://schemas.microsoft.com/office/drawing/2014/main" id="{FA60DCA1-5A4D-C631-CC3A-3A5584A18FB2}"/>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3"/>
            <a:stretch>
              <a:fillRect t="-325736" b="-71353"/>
            </a:stretch>
          </a:blipFill>
        </p:spPr>
      </p:sp>
    </p:spTree>
    <p:extLst>
      <p:ext uri="{BB962C8B-B14F-4D97-AF65-F5344CB8AC3E}">
        <p14:creationId xmlns:p14="http://schemas.microsoft.com/office/powerpoint/2010/main" val="1454856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92AA76FF-C09C-6FEC-B855-6655E7EBD3BC}"/>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BA9F5AA9-51C0-3445-09BF-B84B3BA2A7C4}"/>
              </a:ext>
            </a:extLst>
          </p:cNvPr>
          <p:cNvSpPr txBox="1"/>
          <p:nvPr/>
        </p:nvSpPr>
        <p:spPr>
          <a:xfrm>
            <a:off x="6243636" y="1259237"/>
            <a:ext cx="11015663" cy="8297143"/>
          </a:xfrm>
          <a:prstGeom prst="rect">
            <a:avLst/>
          </a:prstGeom>
        </p:spPr>
        <p:txBody>
          <a:bodyPr wrap="square" lIns="0" tIns="0" rIns="0" bIns="0" rtlCol="0" anchor="t">
            <a:spAutoFit/>
          </a:bodyPr>
          <a:lstStyle/>
          <a:p>
            <a:pPr algn="just" rtl="0">
              <a:lnSpc>
                <a:spcPct val="150000"/>
              </a:lnSpc>
              <a:spcBef>
                <a:spcPts val="0"/>
              </a:spcBef>
              <a:spcAft>
                <a:spcPts val="0"/>
              </a:spcAft>
            </a:pPr>
            <a:endParaRPr lang="pt-BR" sz="2800" b="0" dirty="0">
              <a:effectLst/>
            </a:endParaRPr>
          </a:p>
          <a:p>
            <a:pPr marL="590550" indent="-285750" algn="just" rtl="0" fontAlgn="base">
              <a:spcBef>
                <a:spcPts val="495"/>
              </a:spcBef>
              <a:spcAft>
                <a:spcPts val="0"/>
              </a:spcAft>
              <a:buFont typeface="Wingdings" panose="05000000000000000000" pitchFamily="2" charset="2"/>
              <a:buChar char="q"/>
            </a:pPr>
            <a:r>
              <a:rPr lang="pt-BR" sz="3600" b="0" i="0" u="none" strike="noStrike" dirty="0">
                <a:solidFill>
                  <a:srgbClr val="000000"/>
                </a:solidFill>
                <a:effectLst/>
              </a:rPr>
              <a:t> divulgação em jornal de circulação local;</a:t>
            </a:r>
          </a:p>
          <a:p>
            <a:pPr marL="590550" indent="-285750" algn="just" rtl="0" fontAlgn="base">
              <a:spcBef>
                <a:spcPts val="495"/>
              </a:spcBef>
              <a:spcAft>
                <a:spcPts val="0"/>
              </a:spcAft>
              <a:buFont typeface="Wingdings" panose="05000000000000000000" pitchFamily="2" charset="2"/>
              <a:buChar char="q"/>
            </a:pPr>
            <a:r>
              <a:rPr lang="pt-BR" sz="3600" b="0" i="0" u="none" strike="noStrike" dirty="0">
                <a:solidFill>
                  <a:srgbClr val="000000"/>
                </a:solidFill>
                <a:effectLst/>
              </a:rPr>
              <a:t> divulgação no sítio da Companhia Pública Municipal    Pró Habitação;</a:t>
            </a:r>
          </a:p>
          <a:p>
            <a:pPr marL="590550" indent="-285750" algn="just" rtl="0" fontAlgn="base">
              <a:spcBef>
                <a:spcPts val="495"/>
              </a:spcBef>
              <a:spcAft>
                <a:spcPts val="0"/>
              </a:spcAft>
              <a:buFont typeface="Wingdings" panose="05000000000000000000" pitchFamily="2" charset="2"/>
              <a:buChar char="q"/>
            </a:pPr>
            <a:r>
              <a:rPr lang="pt-BR" sz="3600" dirty="0">
                <a:solidFill>
                  <a:srgbClr val="000000"/>
                </a:solidFill>
              </a:rPr>
              <a:t> divulgação no quadro de anúncios na sede da Prefeitura Municipal de Embu das Artes.</a:t>
            </a:r>
          </a:p>
          <a:p>
            <a:pPr marL="590550" indent="-285750" algn="just" rtl="0" fontAlgn="base">
              <a:spcBef>
                <a:spcPts val="495"/>
              </a:spcBef>
              <a:spcAft>
                <a:spcPts val="0"/>
              </a:spcAft>
              <a:buFont typeface="Wingdings" panose="05000000000000000000" pitchFamily="2" charset="2"/>
              <a:buChar char="q"/>
            </a:pPr>
            <a:endParaRPr lang="pt-BR" sz="3600" b="0" i="0" u="none" strike="noStrike" dirty="0">
              <a:solidFill>
                <a:srgbClr val="000000"/>
              </a:solidFill>
              <a:effectLst/>
            </a:endParaRPr>
          </a:p>
          <a:p>
            <a:pPr marL="304800" algn="just" rtl="0" fontAlgn="base">
              <a:spcBef>
                <a:spcPts val="495"/>
              </a:spcBef>
              <a:spcAft>
                <a:spcPts val="0"/>
              </a:spcAft>
            </a:pPr>
            <a:endParaRPr lang="pt-BR" sz="3600" dirty="0">
              <a:solidFill>
                <a:srgbClr val="000000"/>
              </a:solidFill>
            </a:endParaRPr>
          </a:p>
          <a:p>
            <a:pPr marL="304800" algn="just" rtl="0" fontAlgn="base">
              <a:spcBef>
                <a:spcPts val="495"/>
              </a:spcBef>
              <a:spcAft>
                <a:spcPts val="0"/>
              </a:spcAft>
            </a:pPr>
            <a:endParaRPr lang="pt-BR" sz="3600" b="0" i="0" u="none" strike="noStrike" dirty="0">
              <a:solidFill>
                <a:srgbClr val="000000"/>
              </a:solidFill>
              <a:effectLst/>
            </a:endParaRPr>
          </a:p>
          <a:p>
            <a:pPr marL="304800" algn="just" rtl="0" fontAlgn="base">
              <a:spcBef>
                <a:spcPts val="495"/>
              </a:spcBef>
              <a:spcAft>
                <a:spcPts val="0"/>
              </a:spcAft>
            </a:pPr>
            <a:r>
              <a:rPr lang="pt-BR" sz="3600" b="0" i="0" u="none" strike="noStrike" dirty="0">
                <a:solidFill>
                  <a:srgbClr val="000000"/>
                </a:solidFill>
                <a:effectLst/>
              </a:rPr>
              <a:t>Em relação à forma de publicização e pactuação do PLHIS com a sociedade acontecerá por meio da realização de um encontro específico de apresentação e divulgação pública de seus conteúdos, após o término dos trabalhos, além de divulgação em jornal de circulação local.</a:t>
            </a:r>
            <a:endParaRPr lang="pt-BR" sz="3600" b="0" dirty="0">
              <a:effectLst/>
            </a:endParaRPr>
          </a:p>
        </p:txBody>
      </p:sp>
      <p:sp>
        <p:nvSpPr>
          <p:cNvPr id="4" name="Freeform 4">
            <a:extLst>
              <a:ext uri="{FF2B5EF4-FFF2-40B4-BE49-F238E27FC236}">
                <a16:creationId xmlns:a16="http://schemas.microsoft.com/office/drawing/2014/main" id="{9D512536-4111-93AE-0C8F-37316C51A811}"/>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pic>
        <p:nvPicPr>
          <p:cNvPr id="5" name="Imagem 4">
            <a:extLst>
              <a:ext uri="{FF2B5EF4-FFF2-40B4-BE49-F238E27FC236}">
                <a16:creationId xmlns:a16="http://schemas.microsoft.com/office/drawing/2014/main" id="{7425A423-B29C-F843-98E2-F77B46D3ED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98" y="264308"/>
            <a:ext cx="5786437" cy="10287000"/>
          </a:xfrm>
          <a:prstGeom prst="rect">
            <a:avLst/>
          </a:prstGeom>
        </p:spPr>
      </p:pic>
    </p:spTree>
    <p:extLst>
      <p:ext uri="{BB962C8B-B14F-4D97-AF65-F5344CB8AC3E}">
        <p14:creationId xmlns:p14="http://schemas.microsoft.com/office/powerpoint/2010/main" val="13416073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B9EA8-4A9D-0AE1-FBA7-40683043FF83}"/>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100BEF82-79B4-9FF1-5B60-CA94AA7F7C09}"/>
              </a:ext>
            </a:extLst>
          </p:cNvPr>
          <p:cNvSpPr/>
          <p:nvPr/>
        </p:nvSpPr>
        <p:spPr>
          <a:xfrm>
            <a:off x="0" y="1489774"/>
            <a:ext cx="18288000" cy="8686800"/>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stretch>
              <a:fillRect/>
            </a:stretch>
          </a:blipFill>
        </p:spPr>
      </p:sp>
      <p:sp>
        <p:nvSpPr>
          <p:cNvPr id="2" name="TextBox 2">
            <a:extLst>
              <a:ext uri="{FF2B5EF4-FFF2-40B4-BE49-F238E27FC236}">
                <a16:creationId xmlns:a16="http://schemas.microsoft.com/office/drawing/2014/main" id="{3CB4634F-A7FB-E28A-0BA9-75E8766DAE7E}"/>
              </a:ext>
            </a:extLst>
          </p:cNvPr>
          <p:cNvSpPr txBox="1"/>
          <p:nvPr/>
        </p:nvSpPr>
        <p:spPr>
          <a:xfrm>
            <a:off x="870348" y="1259237"/>
            <a:ext cx="13068300" cy="1373196"/>
          </a:xfrm>
          <a:prstGeom prst="rect">
            <a:avLst/>
          </a:prstGeom>
        </p:spPr>
        <p:txBody>
          <a:bodyPr wrap="square" lIns="0" tIns="0" rIns="0" bIns="0" rtlCol="0" anchor="t">
            <a:spAutoFit/>
          </a:bodyPr>
          <a:lstStyle/>
          <a:p>
            <a:pPr algn="l">
              <a:lnSpc>
                <a:spcPts val="4200"/>
              </a:lnSpc>
              <a:spcBef>
                <a:spcPct val="0"/>
              </a:spcBef>
            </a:pPr>
            <a:r>
              <a:rPr lang="en-US" sz="4400" b="1" dirty="0">
                <a:solidFill>
                  <a:srgbClr val="000000"/>
                </a:solidFill>
                <a:latin typeface="Open Sans Bold"/>
                <a:ea typeface="Open Sans Bold"/>
                <a:cs typeface="Open Sans Bold"/>
                <a:sym typeface="Open Sans Bold"/>
              </a:rPr>
              <a:t>Proposta Metodológica</a:t>
            </a:r>
          </a:p>
          <a:p>
            <a:pPr marL="457200" indent="-457200" algn="just" rtl="0" fontAlgn="base">
              <a:lnSpc>
                <a:spcPct val="150000"/>
              </a:lnSpc>
              <a:spcBef>
                <a:spcPts val="0"/>
              </a:spcBef>
              <a:spcAft>
                <a:spcPts val="0"/>
              </a:spcAft>
              <a:buFont typeface="Wingdings" panose="05000000000000000000" pitchFamily="2" charset="2"/>
              <a:buChar char="q"/>
            </a:pPr>
            <a:r>
              <a:rPr lang="pt-BR" sz="4000" b="0" i="0" u="none" strike="noStrike" dirty="0">
                <a:solidFill>
                  <a:srgbClr val="000000"/>
                </a:solidFill>
                <a:effectLst/>
                <a:latin typeface="Aptos" panose="020B0004020202020204" pitchFamily="34" charset="0"/>
              </a:rPr>
              <a:t> Cronograma de eventos de discussão com a sociedade</a:t>
            </a:r>
          </a:p>
        </p:txBody>
      </p:sp>
      <p:sp>
        <p:nvSpPr>
          <p:cNvPr id="4" name="Freeform 4">
            <a:extLst>
              <a:ext uri="{FF2B5EF4-FFF2-40B4-BE49-F238E27FC236}">
                <a16:creationId xmlns:a16="http://schemas.microsoft.com/office/drawing/2014/main" id="{36C176F3-96B2-B198-2E4D-6ABD4338A75D}"/>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3"/>
            <a:stretch>
              <a:fillRect t="-325736" b="-71353"/>
            </a:stretch>
          </a:blipFill>
        </p:spPr>
      </p:sp>
    </p:spTree>
    <p:extLst>
      <p:ext uri="{BB962C8B-B14F-4D97-AF65-F5344CB8AC3E}">
        <p14:creationId xmlns:p14="http://schemas.microsoft.com/office/powerpoint/2010/main" val="3690926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D0A66C82-B2B3-3220-F473-30EEC145836F}"/>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4D8127AB-34BC-92D3-B9E6-CD95DA9901B3}"/>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graphicFrame>
        <p:nvGraphicFramePr>
          <p:cNvPr id="5" name="Tabela 4">
            <a:extLst>
              <a:ext uri="{FF2B5EF4-FFF2-40B4-BE49-F238E27FC236}">
                <a16:creationId xmlns:a16="http://schemas.microsoft.com/office/drawing/2014/main" id="{6F61DEC0-BD4F-3E68-BC48-8E1A289313CB}"/>
              </a:ext>
            </a:extLst>
          </p:cNvPr>
          <p:cNvGraphicFramePr>
            <a:graphicFrameLocks noGrp="1"/>
          </p:cNvGraphicFramePr>
          <p:nvPr>
            <p:extLst>
              <p:ext uri="{D42A27DB-BD31-4B8C-83A1-F6EECF244321}">
                <p14:modId xmlns:p14="http://schemas.microsoft.com/office/powerpoint/2010/main" val="596155251"/>
              </p:ext>
            </p:extLst>
          </p:nvPr>
        </p:nvGraphicFramePr>
        <p:xfrm>
          <a:off x="1066800" y="2340430"/>
          <a:ext cx="16192499" cy="7678272"/>
        </p:xfrm>
        <a:graphic>
          <a:graphicData uri="http://schemas.openxmlformats.org/drawingml/2006/table">
            <a:tbl>
              <a:tblPr/>
              <a:tblGrid>
                <a:gridCol w="7193484">
                  <a:extLst>
                    <a:ext uri="{9D8B030D-6E8A-4147-A177-3AD203B41FA5}">
                      <a16:colId xmlns:a16="http://schemas.microsoft.com/office/drawing/2014/main" val="2678371328"/>
                    </a:ext>
                  </a:extLst>
                </a:gridCol>
                <a:gridCol w="2264084">
                  <a:extLst>
                    <a:ext uri="{9D8B030D-6E8A-4147-A177-3AD203B41FA5}">
                      <a16:colId xmlns:a16="http://schemas.microsoft.com/office/drawing/2014/main" val="1892836299"/>
                    </a:ext>
                  </a:extLst>
                </a:gridCol>
                <a:gridCol w="1998964">
                  <a:extLst>
                    <a:ext uri="{9D8B030D-6E8A-4147-A177-3AD203B41FA5}">
                      <a16:colId xmlns:a16="http://schemas.microsoft.com/office/drawing/2014/main" val="1792561791"/>
                    </a:ext>
                  </a:extLst>
                </a:gridCol>
                <a:gridCol w="2410214">
                  <a:extLst>
                    <a:ext uri="{9D8B030D-6E8A-4147-A177-3AD203B41FA5}">
                      <a16:colId xmlns:a16="http://schemas.microsoft.com/office/drawing/2014/main" val="845269224"/>
                    </a:ext>
                  </a:extLst>
                </a:gridCol>
                <a:gridCol w="2325753">
                  <a:extLst>
                    <a:ext uri="{9D8B030D-6E8A-4147-A177-3AD203B41FA5}">
                      <a16:colId xmlns:a16="http://schemas.microsoft.com/office/drawing/2014/main" val="3726796688"/>
                    </a:ext>
                  </a:extLst>
                </a:gridCol>
              </a:tblGrid>
              <a:tr h="502885">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spcBef>
                          <a:spcPts val="0"/>
                        </a:spcBef>
                        <a:spcAft>
                          <a:spcPts val="0"/>
                        </a:spcAft>
                      </a:pPr>
                      <a:r>
                        <a:rPr lang="pt-BR" sz="3200" b="1" i="0" u="none" strike="noStrike" dirty="0">
                          <a:solidFill>
                            <a:srgbClr val="000000"/>
                          </a:solidFill>
                          <a:effectLst/>
                          <a:latin typeface="Aptos" panose="020B0004020202020204" pitchFamily="34" charset="0"/>
                        </a:rPr>
                        <a:t>setembro</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spcBef>
                          <a:spcPts val="0"/>
                        </a:spcBef>
                        <a:spcAft>
                          <a:spcPts val="0"/>
                        </a:spcAft>
                      </a:pPr>
                      <a:r>
                        <a:rPr lang="pt-BR" sz="3200" b="1" i="0" u="none" strike="noStrike" dirty="0">
                          <a:solidFill>
                            <a:srgbClr val="000000"/>
                          </a:solidFill>
                          <a:effectLst/>
                          <a:latin typeface="Aptos" panose="020B0004020202020204" pitchFamily="34" charset="0"/>
                        </a:rPr>
                        <a:t>outubro</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spcBef>
                          <a:spcPts val="0"/>
                        </a:spcBef>
                        <a:spcAft>
                          <a:spcPts val="0"/>
                        </a:spcAft>
                      </a:pPr>
                      <a:r>
                        <a:rPr lang="pt-BR" sz="3200" b="1" i="0" u="none" strike="noStrike" dirty="0">
                          <a:solidFill>
                            <a:srgbClr val="000000"/>
                          </a:solidFill>
                          <a:effectLst/>
                          <a:latin typeface="Aptos" panose="020B0004020202020204" pitchFamily="34" charset="0"/>
                        </a:rPr>
                        <a:t>novembro</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spcBef>
                          <a:spcPts val="0"/>
                        </a:spcBef>
                        <a:spcAft>
                          <a:spcPts val="0"/>
                        </a:spcAft>
                      </a:pPr>
                      <a:r>
                        <a:rPr lang="pt-BR" sz="3200" b="1" i="0" u="none" strike="noStrike" dirty="0">
                          <a:solidFill>
                            <a:srgbClr val="000000"/>
                          </a:solidFill>
                          <a:effectLst/>
                          <a:latin typeface="Aptos" panose="020B0004020202020204" pitchFamily="34" charset="0"/>
                        </a:rPr>
                        <a:t>dezembro</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55995859"/>
                  </a:ext>
                </a:extLst>
              </a:tr>
              <a:tr h="502885">
                <a:tc>
                  <a:txBody>
                    <a:bodyPr/>
                    <a:lstStyle/>
                    <a:p>
                      <a:pPr rtl="0" fontAlgn="t">
                        <a:spcBef>
                          <a:spcPts val="0"/>
                        </a:spcBef>
                        <a:spcAft>
                          <a:spcPts val="0"/>
                        </a:spcAft>
                      </a:pPr>
                      <a:r>
                        <a:rPr lang="pt-BR" sz="3200" b="1" i="0" u="none" strike="noStrike" dirty="0">
                          <a:solidFill>
                            <a:srgbClr val="000000"/>
                          </a:solidFill>
                          <a:effectLst/>
                          <a:latin typeface="Aptos" panose="020B0004020202020204" pitchFamily="34" charset="0"/>
                        </a:rPr>
                        <a:t>Etapa 1: Proposta Metodológica</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7A8"/>
                    </a:solidFill>
                  </a:tcPr>
                </a:tc>
                <a:tc>
                  <a:txBody>
                    <a:bodyPr/>
                    <a:lstStyle/>
                    <a:p>
                      <a:pPr fontAlgn="t"/>
                      <a:br>
                        <a:rPr lang="pt-BR" sz="3200">
                          <a:effectLst/>
                        </a:rPr>
                      </a:br>
                      <a:endParaRPr lang="pt-BR" sz="32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7A8"/>
                    </a:solidFill>
                  </a:tcPr>
                </a:tc>
                <a:tc>
                  <a:txBody>
                    <a:bodyPr/>
                    <a:lstStyle/>
                    <a:p>
                      <a:pPr fontAlgn="t"/>
                      <a:br>
                        <a:rPr lang="pt-BR" sz="3200">
                          <a:effectLst/>
                        </a:rPr>
                      </a:br>
                      <a:endParaRPr lang="pt-BR" sz="32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7A8"/>
                    </a:solidFill>
                  </a:tcPr>
                </a:tc>
                <a:tc>
                  <a:txBody>
                    <a:bodyPr/>
                    <a:lstStyle/>
                    <a:p>
                      <a:pPr fontAlgn="t"/>
                      <a:br>
                        <a:rPr lang="pt-BR" sz="3200" dirty="0">
                          <a:effectLst/>
                        </a:rPr>
                      </a:b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7A8"/>
                    </a:solidFill>
                  </a:tcPr>
                </a:tc>
                <a:tc>
                  <a:txBody>
                    <a:bodyPr/>
                    <a:lstStyle/>
                    <a:p>
                      <a:pPr fontAlgn="t"/>
                      <a:br>
                        <a:rPr lang="pt-BR" sz="3200" dirty="0">
                          <a:effectLst/>
                        </a:rPr>
                      </a:b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64568426"/>
                  </a:ext>
                </a:extLst>
              </a:tr>
              <a:tr h="502885">
                <a:tc>
                  <a:txBody>
                    <a:bodyPr/>
                    <a:lstStyle/>
                    <a:p>
                      <a:pPr rtl="0" fontAlgn="t">
                        <a:spcBef>
                          <a:spcPts val="0"/>
                        </a:spcBef>
                        <a:spcAft>
                          <a:spcPts val="0"/>
                        </a:spcAft>
                      </a:pPr>
                      <a:r>
                        <a:rPr lang="pt-BR" sz="3200" b="0" i="0" u="none" strike="noStrike" dirty="0">
                          <a:solidFill>
                            <a:srgbClr val="000000"/>
                          </a:solidFill>
                          <a:effectLst/>
                          <a:latin typeface="Aptos" panose="020B0004020202020204" pitchFamily="34" charset="0"/>
                        </a:rPr>
                        <a:t>Reunião com a gestão da Pró Habitação</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dirty="0">
                          <a:effectLst/>
                        </a:rPr>
                      </a:br>
                      <a:endParaRPr lang="pt-BR" sz="13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4454308"/>
                  </a:ext>
                </a:extLst>
              </a:tr>
              <a:tr h="502885">
                <a:tc>
                  <a:txBody>
                    <a:bodyPr/>
                    <a:lstStyle/>
                    <a:p>
                      <a:pPr rtl="0" fontAlgn="t">
                        <a:spcBef>
                          <a:spcPts val="0"/>
                        </a:spcBef>
                        <a:spcAft>
                          <a:spcPts val="0"/>
                        </a:spcAft>
                      </a:pPr>
                      <a:r>
                        <a:rPr lang="pt-BR" sz="3200" b="0" i="0" u="none" strike="noStrike" dirty="0">
                          <a:solidFill>
                            <a:srgbClr val="000000"/>
                          </a:solidFill>
                          <a:effectLst/>
                          <a:highlight>
                            <a:srgbClr val="FFFF00"/>
                          </a:highlight>
                          <a:latin typeface="Aptos" panose="020B0004020202020204" pitchFamily="34" charset="0"/>
                        </a:rPr>
                        <a:t>Reunião com entidades e atores institucionais</a:t>
                      </a:r>
                      <a:endParaRPr lang="pt-BR" sz="3200" dirty="0">
                        <a:effectLst/>
                        <a:highlight>
                          <a:srgbClr val="FFFF00"/>
                        </a:highligh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4501938"/>
                  </a:ext>
                </a:extLst>
              </a:tr>
              <a:tr h="502885">
                <a:tc>
                  <a:txBody>
                    <a:bodyPr/>
                    <a:lstStyle/>
                    <a:p>
                      <a:pPr rtl="0" fontAlgn="t">
                        <a:spcBef>
                          <a:spcPts val="0"/>
                        </a:spcBef>
                        <a:spcAft>
                          <a:spcPts val="0"/>
                        </a:spcAft>
                      </a:pPr>
                      <a:r>
                        <a:rPr lang="pt-BR" sz="3200" b="1" i="0" u="none" strike="noStrike" dirty="0">
                          <a:solidFill>
                            <a:srgbClr val="000000"/>
                          </a:solidFill>
                          <a:effectLst/>
                          <a:latin typeface="Aptos" panose="020B0004020202020204" pitchFamily="34" charset="0"/>
                        </a:rPr>
                        <a:t>Etapa 2: Diagnóstico Setor Habitacional</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CB9C"/>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CB9C"/>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CB9C"/>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CB9C"/>
                    </a:solidFill>
                  </a:tcPr>
                </a:tc>
                <a:extLst>
                  <a:ext uri="{0D108BD9-81ED-4DB2-BD59-A6C34878D82A}">
                    <a16:rowId xmlns:a16="http://schemas.microsoft.com/office/drawing/2014/main" val="2757442953"/>
                  </a:ext>
                </a:extLst>
              </a:tr>
              <a:tr h="502885">
                <a:tc>
                  <a:txBody>
                    <a:bodyPr/>
                    <a:lstStyle/>
                    <a:p>
                      <a:pPr rtl="0" fontAlgn="t">
                        <a:spcBef>
                          <a:spcPts val="0"/>
                        </a:spcBef>
                        <a:spcAft>
                          <a:spcPts val="0"/>
                        </a:spcAft>
                      </a:pPr>
                      <a:r>
                        <a:rPr lang="pt-BR" sz="3200" b="0" i="0" u="none" strike="noStrike" dirty="0">
                          <a:solidFill>
                            <a:srgbClr val="000000"/>
                          </a:solidFill>
                          <a:effectLst/>
                          <a:highlight>
                            <a:srgbClr val="FFFF00"/>
                          </a:highlight>
                          <a:latin typeface="Aptos" panose="020B0004020202020204" pitchFamily="34" charset="0"/>
                        </a:rPr>
                        <a:t>Audiência pública</a:t>
                      </a:r>
                      <a:endParaRPr lang="pt-BR" sz="3200" dirty="0">
                        <a:effectLst/>
                        <a:highlight>
                          <a:srgbClr val="FFFF00"/>
                        </a:highligh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2363969072"/>
                  </a:ext>
                </a:extLst>
              </a:tr>
              <a:tr h="502885">
                <a:tc>
                  <a:txBody>
                    <a:bodyPr/>
                    <a:lstStyle/>
                    <a:p>
                      <a:pPr rtl="0" fontAlgn="t">
                        <a:spcBef>
                          <a:spcPts val="0"/>
                        </a:spcBef>
                        <a:spcAft>
                          <a:spcPts val="0"/>
                        </a:spcAft>
                      </a:pPr>
                      <a:r>
                        <a:rPr lang="pt-BR" sz="3200" b="1" i="0" u="none" strike="noStrike" dirty="0">
                          <a:solidFill>
                            <a:srgbClr val="000000"/>
                          </a:solidFill>
                          <a:effectLst/>
                          <a:latin typeface="Aptos" panose="020B0004020202020204" pitchFamily="34" charset="0"/>
                        </a:rPr>
                        <a:t>Etapa 3: Estratégias de Ação</a:t>
                      </a:r>
                      <a:endParaRPr lang="pt-BR" sz="32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A6BD"/>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A6BD"/>
                    </a:solid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A6BD"/>
                    </a:solidFill>
                  </a:tcPr>
                </a:tc>
                <a:extLst>
                  <a:ext uri="{0D108BD9-81ED-4DB2-BD59-A6C34878D82A}">
                    <a16:rowId xmlns:a16="http://schemas.microsoft.com/office/drawing/2014/main" val="2071399450"/>
                  </a:ext>
                </a:extLst>
              </a:tr>
              <a:tr h="502885">
                <a:tc>
                  <a:txBody>
                    <a:bodyPr/>
                    <a:lstStyle/>
                    <a:p>
                      <a:pPr rtl="0" fontAlgn="t">
                        <a:spcBef>
                          <a:spcPts val="0"/>
                        </a:spcBef>
                        <a:spcAft>
                          <a:spcPts val="0"/>
                        </a:spcAft>
                      </a:pPr>
                      <a:r>
                        <a:rPr lang="pt-BR" sz="3200" b="0" i="0" u="none" strike="noStrike" dirty="0">
                          <a:solidFill>
                            <a:srgbClr val="000000"/>
                          </a:solidFill>
                          <a:effectLst/>
                          <a:highlight>
                            <a:srgbClr val="FFFF00"/>
                          </a:highlight>
                          <a:latin typeface="Aptos" panose="020B0004020202020204" pitchFamily="34" charset="0"/>
                        </a:rPr>
                        <a:t>Reunião com entidades e atores institucionais</a:t>
                      </a:r>
                      <a:endParaRPr lang="pt-BR" sz="3200" dirty="0">
                        <a:effectLst/>
                        <a:highlight>
                          <a:srgbClr val="FFFF00"/>
                        </a:highligh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987033087"/>
                  </a:ext>
                </a:extLst>
              </a:tr>
              <a:tr h="502885">
                <a:tc>
                  <a:txBody>
                    <a:bodyPr/>
                    <a:lstStyle/>
                    <a:p>
                      <a:pPr rtl="0" fontAlgn="t">
                        <a:spcBef>
                          <a:spcPts val="0"/>
                        </a:spcBef>
                        <a:spcAft>
                          <a:spcPts val="0"/>
                        </a:spcAft>
                      </a:pPr>
                      <a:r>
                        <a:rPr lang="pt-BR" sz="3200" b="0" i="0" u="none" strike="noStrike" dirty="0">
                          <a:solidFill>
                            <a:srgbClr val="000000"/>
                          </a:solidFill>
                          <a:effectLst/>
                          <a:highlight>
                            <a:srgbClr val="FFFF00"/>
                          </a:highlight>
                          <a:latin typeface="Aptos" panose="020B0004020202020204" pitchFamily="34" charset="0"/>
                        </a:rPr>
                        <a:t>Reunião aberta de apresentação do PLHIS</a:t>
                      </a:r>
                      <a:endParaRPr lang="pt-BR" sz="3200" dirty="0">
                        <a:effectLst/>
                        <a:highlight>
                          <a:srgbClr val="FFFF00"/>
                        </a:highligh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a:effectLst/>
                        </a:rPr>
                      </a:br>
                      <a:endParaRPr lang="pt-BR" sz="130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r>
                        <a:rPr lang="pt-BR" sz="1300" dirty="0">
                          <a:effectLst/>
                        </a:rPr>
                      </a:br>
                      <a:endParaRPr lang="pt-BR" sz="1300" dirty="0">
                        <a:effectLst/>
                      </a:endParaRPr>
                    </a:p>
                  </a:txBody>
                  <a:tcPr marL="47264" marR="47264" marT="47264" marB="472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4264186187"/>
                  </a:ext>
                </a:extLst>
              </a:tr>
            </a:tbl>
          </a:graphicData>
        </a:graphic>
      </p:graphicFrame>
      <p:sp>
        <p:nvSpPr>
          <p:cNvPr id="6" name="Rectangle 1">
            <a:extLst>
              <a:ext uri="{FF2B5EF4-FFF2-40B4-BE49-F238E27FC236}">
                <a16:creationId xmlns:a16="http://schemas.microsoft.com/office/drawing/2014/main" id="{362F55CA-D941-FD46-9001-49FDFB379CE4}"/>
              </a:ext>
            </a:extLst>
          </p:cNvPr>
          <p:cNvSpPr>
            <a:spLocks noChangeArrowheads="1"/>
          </p:cNvSpPr>
          <p:nvPr/>
        </p:nvSpPr>
        <p:spPr bwMode="auto">
          <a:xfrm>
            <a:off x="6857678" y="1866901"/>
            <a:ext cx="6237272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87198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7692E-2B56-BEAB-05C5-AC8EC88B090F}"/>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DAE21CE9-95A8-9D15-AEBB-27EBD7843A9A}"/>
              </a:ext>
            </a:extLst>
          </p:cNvPr>
          <p:cNvSpPr/>
          <p:nvPr/>
        </p:nvSpPr>
        <p:spPr>
          <a:xfrm>
            <a:off x="0" y="1489774"/>
            <a:ext cx="18288000" cy="8686800"/>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stretch>
              <a:fillRect/>
            </a:stretch>
          </a:blipFill>
        </p:spPr>
      </p:sp>
      <p:sp>
        <p:nvSpPr>
          <p:cNvPr id="2" name="TextBox 2">
            <a:extLst>
              <a:ext uri="{FF2B5EF4-FFF2-40B4-BE49-F238E27FC236}">
                <a16:creationId xmlns:a16="http://schemas.microsoft.com/office/drawing/2014/main" id="{3D5A67F9-2EF4-AE3B-69F8-30BFF7F116DF}"/>
              </a:ext>
            </a:extLst>
          </p:cNvPr>
          <p:cNvSpPr txBox="1"/>
          <p:nvPr/>
        </p:nvSpPr>
        <p:spPr>
          <a:xfrm>
            <a:off x="870348" y="1259237"/>
            <a:ext cx="13068300" cy="1769715"/>
          </a:xfrm>
          <a:prstGeom prst="rect">
            <a:avLst/>
          </a:prstGeom>
        </p:spPr>
        <p:txBody>
          <a:bodyPr wrap="square" lIns="0" tIns="0" rIns="0" bIns="0" rtlCol="0" anchor="t">
            <a:spAutoFit/>
          </a:bodyPr>
          <a:lstStyle/>
          <a:p>
            <a:pPr algn="l">
              <a:lnSpc>
                <a:spcPts val="4200"/>
              </a:lnSpc>
              <a:spcBef>
                <a:spcPct val="0"/>
              </a:spcBef>
            </a:pPr>
            <a:r>
              <a:rPr lang="en-US" sz="4400" b="1" dirty="0">
                <a:solidFill>
                  <a:srgbClr val="000000"/>
                </a:solidFill>
                <a:latin typeface="Open Sans Bold"/>
                <a:ea typeface="Open Sans Bold"/>
                <a:cs typeface="Open Sans Bold"/>
                <a:sym typeface="Open Sans Bold"/>
              </a:rPr>
              <a:t>Proposta Metodológica</a:t>
            </a:r>
          </a:p>
          <a:p>
            <a:pPr marL="457200" indent="-457200" algn="just" rtl="0" fontAlgn="base">
              <a:spcBef>
                <a:spcPts val="0"/>
              </a:spcBef>
              <a:spcAft>
                <a:spcPts val="0"/>
              </a:spcAft>
              <a:buFont typeface="Wingdings" panose="05000000000000000000" pitchFamily="2" charset="2"/>
              <a:buChar char="q"/>
            </a:pPr>
            <a:r>
              <a:rPr lang="pt-BR" sz="4000" b="0" i="0" u="none" strike="noStrike" dirty="0">
                <a:solidFill>
                  <a:srgbClr val="000000"/>
                </a:solidFill>
                <a:effectLst/>
                <a:latin typeface="Aptos" panose="020B0004020202020204" pitchFamily="34" charset="0"/>
              </a:rPr>
              <a:t> Mapeamento da disponibilidade de informações acerca do problema urbano-habitacional local</a:t>
            </a:r>
          </a:p>
        </p:txBody>
      </p:sp>
      <p:sp>
        <p:nvSpPr>
          <p:cNvPr id="4" name="Freeform 4">
            <a:extLst>
              <a:ext uri="{FF2B5EF4-FFF2-40B4-BE49-F238E27FC236}">
                <a16:creationId xmlns:a16="http://schemas.microsoft.com/office/drawing/2014/main" id="{61D142BF-2532-6431-5E51-F5C4DD2B60CF}"/>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3"/>
            <a:stretch>
              <a:fillRect t="-325736" b="-71353"/>
            </a:stretch>
          </a:blipFill>
        </p:spPr>
      </p:sp>
    </p:spTree>
    <p:extLst>
      <p:ext uri="{BB962C8B-B14F-4D97-AF65-F5344CB8AC3E}">
        <p14:creationId xmlns:p14="http://schemas.microsoft.com/office/powerpoint/2010/main" val="41782757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737FD27F-46B4-D88A-FDB8-C8B69D5D9E94}"/>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1BEABFF0-C7A2-F54F-3DA6-5A9B25EBAA17}"/>
              </a:ext>
            </a:extLst>
          </p:cNvPr>
          <p:cNvSpPr txBox="1"/>
          <p:nvPr/>
        </p:nvSpPr>
        <p:spPr>
          <a:xfrm>
            <a:off x="1028700" y="1259237"/>
            <a:ext cx="16230599" cy="10307950"/>
          </a:xfrm>
          <a:prstGeom prst="rect">
            <a:avLst/>
          </a:prstGeom>
        </p:spPr>
        <p:txBody>
          <a:bodyPr wrap="square" lIns="0" tIns="0" rIns="0" bIns="0" rtlCol="0" anchor="t">
            <a:spAutoFit/>
          </a:bodyPr>
          <a:lstStyle/>
          <a:p>
            <a:pPr algn="just" rtl="0">
              <a:lnSpc>
                <a:spcPct val="150000"/>
              </a:lnSpc>
              <a:spcBef>
                <a:spcPts val="0"/>
              </a:spcBef>
              <a:spcAft>
                <a:spcPts val="0"/>
              </a:spcAft>
            </a:pPr>
            <a:endParaRPr lang="pt-BR" sz="2800" b="0" dirty="0">
              <a:effectLst/>
            </a:endParaRPr>
          </a:p>
          <a:p>
            <a:pPr algn="just" rtl="0">
              <a:lnSpc>
                <a:spcPct val="150000"/>
              </a:lnSpc>
              <a:spcBef>
                <a:spcPts val="0"/>
              </a:spcBef>
              <a:spcAft>
                <a:spcPts val="0"/>
              </a:spcAft>
            </a:pPr>
            <a:endParaRPr lang="pt-BR" sz="2800" b="0" dirty="0">
              <a:effectLst/>
            </a:endParaRPr>
          </a:p>
          <a:p>
            <a:pPr marL="304800" algn="just" rtl="0" fontAlgn="base">
              <a:spcBef>
                <a:spcPts val="495"/>
              </a:spcBef>
              <a:spcAft>
                <a:spcPts val="0"/>
              </a:spcAft>
            </a:pPr>
            <a:r>
              <a:rPr lang="pt-BR" sz="3600" b="0" i="0" u="none" strike="noStrike" dirty="0">
                <a:solidFill>
                  <a:srgbClr val="000000"/>
                </a:solidFill>
                <a:effectLst/>
              </a:rPr>
              <a:t>Seguindo a sugestão do Ministério das Cidades para a elaboração do Plano Local de Habitação de Interesse Social, foram mapeadas e sistematizadas em um quadro as informações necessárias, as possíveis fontes que servirão de base para coleta e elaboração do diagnóstico do setor habitacional do Município. As bases que estão sendo utilizadas são essas: </a:t>
            </a:r>
          </a:p>
          <a:p>
            <a:pPr marL="304800" algn="just" rtl="0" fontAlgn="base">
              <a:spcBef>
                <a:spcPts val="495"/>
              </a:spcBef>
              <a:spcAft>
                <a:spcPts val="0"/>
              </a:spcAft>
            </a:pPr>
            <a:endParaRPr lang="pt-BR" sz="3600" b="0" i="0" u="none" strike="noStrike" dirty="0">
              <a:solidFill>
                <a:srgbClr val="000000"/>
              </a:solidFill>
              <a:effectLst/>
            </a:endParaRPr>
          </a:p>
          <a:p>
            <a:pPr marL="876300" indent="-571500" algn="just" rtl="0" fontAlgn="base">
              <a:spcBef>
                <a:spcPts val="495"/>
              </a:spcBef>
              <a:spcAft>
                <a:spcPts val="0"/>
              </a:spcAft>
              <a:buFont typeface="Wingdings" panose="05000000000000000000" pitchFamily="2" charset="2"/>
              <a:buChar char="q"/>
            </a:pPr>
            <a:r>
              <a:rPr lang="pt-BR" sz="3600" dirty="0">
                <a:solidFill>
                  <a:srgbClr val="000000"/>
                </a:solidFill>
              </a:rPr>
              <a:t>Cadastro Único</a:t>
            </a:r>
          </a:p>
          <a:p>
            <a:pPr marL="876300" indent="-571500" algn="just" rtl="0" fontAlgn="base">
              <a:spcBef>
                <a:spcPts val="495"/>
              </a:spcBef>
              <a:spcAft>
                <a:spcPts val="0"/>
              </a:spcAft>
              <a:buFont typeface="Wingdings" panose="05000000000000000000" pitchFamily="2" charset="2"/>
              <a:buChar char="q"/>
            </a:pPr>
            <a:r>
              <a:rPr lang="pt-BR" sz="3600" dirty="0">
                <a:solidFill>
                  <a:srgbClr val="000000"/>
                </a:solidFill>
              </a:rPr>
              <a:t>IBGE</a:t>
            </a:r>
          </a:p>
          <a:p>
            <a:pPr marL="876300" indent="-571500" algn="just" rtl="0" fontAlgn="base">
              <a:spcBef>
                <a:spcPts val="495"/>
              </a:spcBef>
              <a:spcAft>
                <a:spcPts val="0"/>
              </a:spcAft>
              <a:buFont typeface="Wingdings" panose="05000000000000000000" pitchFamily="2" charset="2"/>
              <a:buChar char="q"/>
            </a:pPr>
            <a:r>
              <a:rPr lang="pt-BR" sz="3600" b="0" i="0" u="none" strike="noStrike" dirty="0">
                <a:solidFill>
                  <a:srgbClr val="000000"/>
                </a:solidFill>
                <a:effectLst/>
              </a:rPr>
              <a:t>SEADE</a:t>
            </a:r>
          </a:p>
          <a:p>
            <a:pPr marL="876300" indent="-571500" algn="just" rtl="0" fontAlgn="base">
              <a:spcBef>
                <a:spcPts val="495"/>
              </a:spcBef>
              <a:spcAft>
                <a:spcPts val="0"/>
              </a:spcAft>
              <a:buFont typeface="Wingdings" panose="05000000000000000000" pitchFamily="2" charset="2"/>
              <a:buChar char="q"/>
            </a:pPr>
            <a:r>
              <a:rPr lang="pt-BR" sz="3600" dirty="0">
                <a:solidFill>
                  <a:srgbClr val="000000"/>
                </a:solidFill>
              </a:rPr>
              <a:t>VID Data</a:t>
            </a:r>
          </a:p>
          <a:p>
            <a:pPr marL="876300" indent="-571500" algn="just" rtl="0" fontAlgn="base">
              <a:spcBef>
                <a:spcPts val="495"/>
              </a:spcBef>
              <a:spcAft>
                <a:spcPts val="0"/>
              </a:spcAft>
              <a:buFont typeface="Wingdings" panose="05000000000000000000" pitchFamily="2" charset="2"/>
              <a:buChar char="q"/>
            </a:pPr>
            <a:r>
              <a:rPr lang="pt-BR" sz="3600" b="0" i="0" u="none" strike="noStrike" dirty="0">
                <a:solidFill>
                  <a:srgbClr val="000000"/>
                </a:solidFill>
                <a:effectLst/>
              </a:rPr>
              <a:t>Fundação Map Biomas</a:t>
            </a:r>
          </a:p>
          <a:p>
            <a:pPr marL="876300" indent="-571500" algn="just" rtl="0" fontAlgn="base">
              <a:spcBef>
                <a:spcPts val="495"/>
              </a:spcBef>
              <a:spcAft>
                <a:spcPts val="0"/>
              </a:spcAft>
              <a:buFont typeface="Wingdings" panose="05000000000000000000" pitchFamily="2" charset="2"/>
              <a:buChar char="q"/>
            </a:pPr>
            <a:r>
              <a:rPr lang="pt-BR" sz="3600" dirty="0">
                <a:solidFill>
                  <a:srgbClr val="000000"/>
                </a:solidFill>
              </a:rPr>
              <a:t>Google Earth</a:t>
            </a:r>
            <a:endParaRPr lang="pt-BR" sz="3600" b="0" i="0" u="none" strike="noStrike" dirty="0">
              <a:solidFill>
                <a:srgbClr val="000000"/>
              </a:solidFill>
              <a:effectLst/>
            </a:endParaRPr>
          </a:p>
          <a:p>
            <a:pPr marL="876300" indent="-571500" algn="just" rtl="0" fontAlgn="base">
              <a:spcBef>
                <a:spcPts val="495"/>
              </a:spcBef>
              <a:spcAft>
                <a:spcPts val="0"/>
              </a:spcAft>
              <a:buFont typeface="Wingdings" panose="05000000000000000000" pitchFamily="2" charset="2"/>
              <a:buChar char="q"/>
            </a:pPr>
            <a:endParaRPr lang="pt-BR" sz="3600" b="0" i="0" u="none" strike="noStrike" dirty="0">
              <a:solidFill>
                <a:srgbClr val="000000"/>
              </a:solidFill>
              <a:effectLst/>
            </a:endParaRPr>
          </a:p>
          <a:p>
            <a:pPr marL="876300" indent="-571500" algn="just" rtl="0" fontAlgn="base">
              <a:spcBef>
                <a:spcPts val="495"/>
              </a:spcBef>
              <a:spcAft>
                <a:spcPts val="0"/>
              </a:spcAft>
              <a:buFont typeface="Wingdings" panose="05000000000000000000" pitchFamily="2" charset="2"/>
              <a:buChar char="q"/>
            </a:pPr>
            <a:endParaRPr lang="pt-BR" sz="3600" b="0" i="0" u="none" strike="noStrike" dirty="0">
              <a:solidFill>
                <a:srgbClr val="000000"/>
              </a:solidFill>
              <a:effectLst/>
            </a:endParaRPr>
          </a:p>
          <a:p>
            <a:pPr marL="304800" algn="just" rtl="0" fontAlgn="base">
              <a:spcBef>
                <a:spcPts val="495"/>
              </a:spcBef>
              <a:spcAft>
                <a:spcPts val="0"/>
              </a:spcAft>
            </a:pPr>
            <a:endParaRPr lang="pt-BR" sz="3600" dirty="0">
              <a:solidFill>
                <a:srgbClr val="000000"/>
              </a:solidFill>
            </a:endParaRPr>
          </a:p>
        </p:txBody>
      </p:sp>
      <p:sp>
        <p:nvSpPr>
          <p:cNvPr id="4" name="Freeform 4">
            <a:extLst>
              <a:ext uri="{FF2B5EF4-FFF2-40B4-BE49-F238E27FC236}">
                <a16:creationId xmlns:a16="http://schemas.microsoft.com/office/drawing/2014/main" id="{A1A01FDF-D1B0-E794-BFBE-D6A54F9C3625}"/>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2" name="Retângulo 1">
            <a:extLst>
              <a:ext uri="{FF2B5EF4-FFF2-40B4-BE49-F238E27FC236}">
                <a16:creationId xmlns:a16="http://schemas.microsoft.com/office/drawing/2014/main" id="{A31A46AA-0C47-67D6-6604-98D646B57A51}"/>
              </a:ext>
            </a:extLst>
          </p:cNvPr>
          <p:cNvSpPr/>
          <p:nvPr/>
        </p:nvSpPr>
        <p:spPr>
          <a:xfrm>
            <a:off x="8915399" y="6134100"/>
            <a:ext cx="8343899" cy="3657600"/>
          </a:xfrm>
          <a:prstGeom prst="rect">
            <a:avLst/>
          </a:prstGeom>
          <a:solidFill>
            <a:srgbClr val="FAFE6A"/>
          </a:solidFill>
          <a:ln>
            <a:solidFill>
              <a:srgbClr val="FAF5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04800" algn="ctr" rtl="0" fontAlgn="base">
              <a:spcBef>
                <a:spcPts val="495"/>
              </a:spcBef>
              <a:spcAft>
                <a:spcPts val="0"/>
              </a:spcAft>
            </a:pPr>
            <a:r>
              <a:rPr lang="pt-BR" sz="3200" b="1" i="1" u="none" strike="noStrike" dirty="0">
                <a:solidFill>
                  <a:srgbClr val="000000"/>
                </a:solidFill>
                <a:effectLst/>
              </a:rPr>
              <a:t>Assim, existe a necessidade de se conhecer a precariedade habitacional e estimar as necessidades habitacionais atuais do município para suprir as deficiências dessa base de dados.</a:t>
            </a:r>
            <a:endParaRPr lang="pt-BR" sz="3200" b="1" i="1" dirty="0">
              <a:effectLst/>
            </a:endParaRPr>
          </a:p>
        </p:txBody>
      </p:sp>
    </p:spTree>
    <p:extLst>
      <p:ext uri="{BB962C8B-B14F-4D97-AF65-F5344CB8AC3E}">
        <p14:creationId xmlns:p14="http://schemas.microsoft.com/office/powerpoint/2010/main" val="14406155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B146E-2C3D-AF71-CDC0-16BC88A5B992}"/>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2F2CE639-ABB0-A2EB-8070-D717BEE145BF}"/>
              </a:ext>
            </a:extLst>
          </p:cNvPr>
          <p:cNvSpPr/>
          <p:nvPr/>
        </p:nvSpPr>
        <p:spPr>
          <a:xfrm>
            <a:off x="0" y="1489774"/>
            <a:ext cx="18288000" cy="8686800"/>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stretch>
              <a:fillRect/>
            </a:stretch>
          </a:blipFill>
        </p:spPr>
      </p:sp>
      <p:sp>
        <p:nvSpPr>
          <p:cNvPr id="2" name="TextBox 2">
            <a:extLst>
              <a:ext uri="{FF2B5EF4-FFF2-40B4-BE49-F238E27FC236}">
                <a16:creationId xmlns:a16="http://schemas.microsoft.com/office/drawing/2014/main" id="{66850D87-B1F8-DA58-89BC-4243C0572536}"/>
              </a:ext>
            </a:extLst>
          </p:cNvPr>
          <p:cNvSpPr txBox="1"/>
          <p:nvPr/>
        </p:nvSpPr>
        <p:spPr>
          <a:xfrm>
            <a:off x="870348" y="1259237"/>
            <a:ext cx="13068300" cy="1769715"/>
          </a:xfrm>
          <a:prstGeom prst="rect">
            <a:avLst/>
          </a:prstGeom>
        </p:spPr>
        <p:txBody>
          <a:bodyPr wrap="square" lIns="0" tIns="0" rIns="0" bIns="0" rtlCol="0" anchor="t">
            <a:spAutoFit/>
          </a:bodyPr>
          <a:lstStyle/>
          <a:p>
            <a:pPr algn="l">
              <a:lnSpc>
                <a:spcPts val="4200"/>
              </a:lnSpc>
              <a:spcBef>
                <a:spcPct val="0"/>
              </a:spcBef>
            </a:pPr>
            <a:r>
              <a:rPr lang="en-US" sz="4400" b="1" dirty="0">
                <a:solidFill>
                  <a:srgbClr val="000000"/>
                </a:solidFill>
                <a:latin typeface="Open Sans Bold"/>
                <a:ea typeface="Open Sans Bold"/>
                <a:cs typeface="Open Sans Bold"/>
                <a:sym typeface="Open Sans Bold"/>
              </a:rPr>
              <a:t>Proposta Metodológica</a:t>
            </a:r>
          </a:p>
          <a:p>
            <a:pPr marL="457200" indent="-457200" algn="just" rtl="0" fontAlgn="base">
              <a:spcBef>
                <a:spcPts val="0"/>
              </a:spcBef>
              <a:spcAft>
                <a:spcPts val="0"/>
              </a:spcAft>
              <a:buFont typeface="Wingdings" panose="05000000000000000000" pitchFamily="2" charset="2"/>
              <a:buChar char="q"/>
            </a:pPr>
            <a:r>
              <a:rPr lang="pt-BR" sz="4000" b="0" i="0" u="none" strike="noStrike" dirty="0">
                <a:solidFill>
                  <a:srgbClr val="000000"/>
                </a:solidFill>
                <a:effectLst/>
                <a:latin typeface="Aptos" panose="020B0004020202020204" pitchFamily="34" charset="0"/>
              </a:rPr>
              <a:t> Marcos Legais e Regulatórios para o Planejamento Urbano e Habitacional</a:t>
            </a:r>
          </a:p>
        </p:txBody>
      </p:sp>
      <p:sp>
        <p:nvSpPr>
          <p:cNvPr id="4" name="Freeform 4">
            <a:extLst>
              <a:ext uri="{FF2B5EF4-FFF2-40B4-BE49-F238E27FC236}">
                <a16:creationId xmlns:a16="http://schemas.microsoft.com/office/drawing/2014/main" id="{1068BE56-2497-8387-3BCA-49DB30C0A6E2}"/>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3"/>
            <a:stretch>
              <a:fillRect t="-325736" b="-71353"/>
            </a:stretch>
          </a:blipFill>
        </p:spPr>
      </p:sp>
    </p:spTree>
    <p:extLst>
      <p:ext uri="{BB962C8B-B14F-4D97-AF65-F5344CB8AC3E}">
        <p14:creationId xmlns:p14="http://schemas.microsoft.com/office/powerpoint/2010/main" val="17256024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94A9FBD4-1417-73F9-E2DC-FE8EA7C9DAED}"/>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9C6B2E40-0AF0-B470-5AAD-094E122E5999}"/>
              </a:ext>
            </a:extLst>
          </p:cNvPr>
          <p:cNvSpPr txBox="1"/>
          <p:nvPr/>
        </p:nvSpPr>
        <p:spPr>
          <a:xfrm>
            <a:off x="1028700" y="1259237"/>
            <a:ext cx="16230599" cy="7373813"/>
          </a:xfrm>
          <a:prstGeom prst="rect">
            <a:avLst/>
          </a:prstGeom>
        </p:spPr>
        <p:txBody>
          <a:bodyPr wrap="square" lIns="0" tIns="0" rIns="0" bIns="0" rtlCol="0" anchor="t">
            <a:spAutoFit/>
          </a:bodyPr>
          <a:lstStyle/>
          <a:p>
            <a:pPr algn="just" rtl="0">
              <a:lnSpc>
                <a:spcPct val="150000"/>
              </a:lnSpc>
              <a:spcBef>
                <a:spcPts val="0"/>
              </a:spcBef>
              <a:spcAft>
                <a:spcPts val="0"/>
              </a:spcAft>
            </a:pPr>
            <a:endParaRPr lang="pt-BR" sz="2800" b="0" dirty="0">
              <a:effectLst/>
            </a:endParaRPr>
          </a:p>
          <a:p>
            <a:pPr algn="just" rtl="0">
              <a:lnSpc>
                <a:spcPct val="150000"/>
              </a:lnSpc>
              <a:spcBef>
                <a:spcPts val="0"/>
              </a:spcBef>
              <a:spcAft>
                <a:spcPts val="0"/>
              </a:spcAft>
            </a:pPr>
            <a:endParaRPr lang="pt-BR" sz="2800" dirty="0"/>
          </a:p>
          <a:p>
            <a:pPr algn="just" rtl="0">
              <a:lnSpc>
                <a:spcPct val="150000"/>
              </a:lnSpc>
              <a:spcBef>
                <a:spcPts val="0"/>
              </a:spcBef>
              <a:spcAft>
                <a:spcPts val="0"/>
              </a:spcAft>
            </a:pPr>
            <a:endParaRPr lang="pt-BR" sz="2800" b="0" dirty="0">
              <a:effectLst/>
            </a:endParaRPr>
          </a:p>
          <a:p>
            <a:pPr marL="304800" algn="just" rtl="0" fontAlgn="base">
              <a:spcBef>
                <a:spcPts val="495"/>
              </a:spcBef>
              <a:spcAft>
                <a:spcPts val="0"/>
              </a:spcAft>
            </a:pPr>
            <a:r>
              <a:rPr lang="pt-BR" sz="3600" b="0" i="0" u="none" strike="noStrike" dirty="0">
                <a:solidFill>
                  <a:srgbClr val="000000"/>
                </a:solidFill>
                <a:effectLst/>
              </a:rPr>
              <a:t>Os marcos legais municipais que estão relacionados com o setor habitacional, além dos já disponibilizados nos âmbitos Federal e Estadual:</a:t>
            </a:r>
          </a:p>
          <a:p>
            <a:pPr marL="304800" algn="just" rtl="0" fontAlgn="base">
              <a:spcBef>
                <a:spcPts val="495"/>
              </a:spcBef>
              <a:spcAft>
                <a:spcPts val="0"/>
              </a:spcAft>
            </a:pPr>
            <a:endParaRPr lang="pt-BR" sz="3600" b="0" i="0" u="none" strike="noStrike" dirty="0">
              <a:solidFill>
                <a:srgbClr val="000000"/>
              </a:solidFill>
              <a:effectLst/>
            </a:endParaRPr>
          </a:p>
          <a:p>
            <a:pPr marL="876300" indent="-571500" algn="just" rtl="0" fontAlgn="base">
              <a:spcBef>
                <a:spcPts val="495"/>
              </a:spcBef>
              <a:spcAft>
                <a:spcPts val="0"/>
              </a:spcAft>
              <a:buFont typeface="Wingdings" panose="05000000000000000000" pitchFamily="2" charset="2"/>
              <a:buChar char="q"/>
            </a:pPr>
            <a:r>
              <a:rPr lang="pt-BR" sz="3600" b="0" i="0" u="none" strike="noStrike" dirty="0">
                <a:solidFill>
                  <a:srgbClr val="000000"/>
                </a:solidFill>
                <a:effectLst/>
              </a:rPr>
              <a:t> o Plano Diretor, </a:t>
            </a:r>
          </a:p>
          <a:p>
            <a:pPr marL="304800" algn="just" rtl="0" fontAlgn="base">
              <a:spcBef>
                <a:spcPts val="495"/>
              </a:spcBef>
              <a:spcAft>
                <a:spcPts val="0"/>
              </a:spcAft>
            </a:pPr>
            <a:endParaRPr lang="pt-BR" sz="3600" b="0" i="0" u="none" strike="noStrike" dirty="0">
              <a:solidFill>
                <a:srgbClr val="000000"/>
              </a:solidFill>
              <a:effectLst/>
            </a:endParaRPr>
          </a:p>
          <a:p>
            <a:pPr marL="876300" indent="-571500" algn="just" rtl="0" fontAlgn="base">
              <a:spcBef>
                <a:spcPts val="495"/>
              </a:spcBef>
              <a:spcAft>
                <a:spcPts val="0"/>
              </a:spcAft>
              <a:buFont typeface="Wingdings" panose="05000000000000000000" pitchFamily="2" charset="2"/>
              <a:buChar char="q"/>
            </a:pPr>
            <a:r>
              <a:rPr lang="pt-BR" sz="3600" b="0" i="0" u="none" strike="noStrike" dirty="0">
                <a:solidFill>
                  <a:srgbClr val="000000"/>
                </a:solidFill>
                <a:effectLst/>
              </a:rPr>
              <a:t>a Lei Orgânica do Município que incidem sobre a temática habitacional diretamente e  </a:t>
            </a:r>
          </a:p>
          <a:p>
            <a:pPr marL="304800" algn="just" rtl="0" fontAlgn="base">
              <a:spcBef>
                <a:spcPts val="495"/>
              </a:spcBef>
              <a:spcAft>
                <a:spcPts val="0"/>
              </a:spcAft>
            </a:pPr>
            <a:endParaRPr lang="pt-BR" sz="3600" b="0" i="0" u="none" strike="noStrike" dirty="0">
              <a:solidFill>
                <a:srgbClr val="000000"/>
              </a:solidFill>
              <a:effectLst/>
            </a:endParaRPr>
          </a:p>
          <a:p>
            <a:pPr marL="876300" indent="-571500" algn="just" rtl="0" fontAlgn="base">
              <a:spcBef>
                <a:spcPts val="495"/>
              </a:spcBef>
              <a:spcAft>
                <a:spcPts val="0"/>
              </a:spcAft>
              <a:buFont typeface="Wingdings" panose="05000000000000000000" pitchFamily="2" charset="2"/>
              <a:buChar char="q"/>
            </a:pPr>
            <a:r>
              <a:rPr lang="pt-BR" sz="3600" b="0" i="0" u="none" strike="noStrike" dirty="0">
                <a:solidFill>
                  <a:srgbClr val="000000"/>
                </a:solidFill>
                <a:effectLst/>
              </a:rPr>
              <a:t>outros documentos inerentes à Habitação de Interesse Social.</a:t>
            </a:r>
            <a:endParaRPr lang="pt-BR" sz="3600" b="0" dirty="0">
              <a:effectLst/>
            </a:endParaRPr>
          </a:p>
        </p:txBody>
      </p:sp>
      <p:sp>
        <p:nvSpPr>
          <p:cNvPr id="4" name="Freeform 4">
            <a:extLst>
              <a:ext uri="{FF2B5EF4-FFF2-40B4-BE49-F238E27FC236}">
                <a16:creationId xmlns:a16="http://schemas.microsoft.com/office/drawing/2014/main" id="{A226D04D-78F8-96B9-3909-EFDE6C9F9BA3}"/>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Tree>
    <p:extLst>
      <p:ext uri="{BB962C8B-B14F-4D97-AF65-F5344CB8AC3E}">
        <p14:creationId xmlns:p14="http://schemas.microsoft.com/office/powerpoint/2010/main" val="30087021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E4B43-DFCE-6C22-9CE4-85B30BBB5569}"/>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34A01D03-7A00-6907-5B9D-2EA556DA867B}"/>
              </a:ext>
            </a:extLst>
          </p:cNvPr>
          <p:cNvSpPr/>
          <p:nvPr/>
        </p:nvSpPr>
        <p:spPr>
          <a:xfrm>
            <a:off x="0" y="1489774"/>
            <a:ext cx="18288000" cy="8686800"/>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stretch>
              <a:fillRect/>
            </a:stretch>
          </a:blipFill>
        </p:spPr>
      </p:sp>
      <p:sp>
        <p:nvSpPr>
          <p:cNvPr id="2" name="TextBox 2">
            <a:extLst>
              <a:ext uri="{FF2B5EF4-FFF2-40B4-BE49-F238E27FC236}">
                <a16:creationId xmlns:a16="http://schemas.microsoft.com/office/drawing/2014/main" id="{0C19628A-6CE9-95E8-BA37-628043859A5E}"/>
              </a:ext>
            </a:extLst>
          </p:cNvPr>
          <p:cNvSpPr txBox="1"/>
          <p:nvPr/>
        </p:nvSpPr>
        <p:spPr>
          <a:xfrm>
            <a:off x="870348" y="1259237"/>
            <a:ext cx="13068300" cy="1154162"/>
          </a:xfrm>
          <a:prstGeom prst="rect">
            <a:avLst/>
          </a:prstGeom>
        </p:spPr>
        <p:txBody>
          <a:bodyPr wrap="square" lIns="0" tIns="0" rIns="0" bIns="0" rtlCol="0" anchor="t">
            <a:spAutoFit/>
          </a:bodyPr>
          <a:lstStyle/>
          <a:p>
            <a:pPr algn="l">
              <a:lnSpc>
                <a:spcPts val="4200"/>
              </a:lnSpc>
              <a:spcBef>
                <a:spcPct val="0"/>
              </a:spcBef>
            </a:pPr>
            <a:r>
              <a:rPr lang="en-US" sz="4400" b="1" dirty="0">
                <a:solidFill>
                  <a:srgbClr val="000000"/>
                </a:solidFill>
                <a:latin typeface="Open Sans Bold"/>
                <a:ea typeface="Open Sans Bold"/>
                <a:cs typeface="Open Sans Bold"/>
                <a:sym typeface="Open Sans Bold"/>
              </a:rPr>
              <a:t>Proposta Metodológica</a:t>
            </a:r>
          </a:p>
          <a:p>
            <a:pPr marL="457200" indent="-457200" algn="just" rtl="0" fontAlgn="base">
              <a:spcBef>
                <a:spcPts val="0"/>
              </a:spcBef>
              <a:spcAft>
                <a:spcPts val="0"/>
              </a:spcAft>
              <a:buFont typeface="Wingdings" panose="05000000000000000000" pitchFamily="2" charset="2"/>
              <a:buChar char="q"/>
            </a:pPr>
            <a:r>
              <a:rPr lang="pt-BR" sz="4000" b="0" i="0" u="none" strike="noStrike" dirty="0">
                <a:solidFill>
                  <a:srgbClr val="000000"/>
                </a:solidFill>
                <a:effectLst/>
                <a:latin typeface="Aptos" panose="020B0004020202020204" pitchFamily="34" charset="0"/>
              </a:rPr>
              <a:t> Atividades e Produtos previstos</a:t>
            </a:r>
          </a:p>
        </p:txBody>
      </p:sp>
      <p:sp>
        <p:nvSpPr>
          <p:cNvPr id="4" name="Freeform 4">
            <a:extLst>
              <a:ext uri="{FF2B5EF4-FFF2-40B4-BE49-F238E27FC236}">
                <a16:creationId xmlns:a16="http://schemas.microsoft.com/office/drawing/2014/main" id="{94909FAE-657F-9058-7899-01B99CC3829A}"/>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3"/>
            <a:stretch>
              <a:fillRect t="-325736" b="-71353"/>
            </a:stretch>
          </a:blipFill>
        </p:spPr>
      </p:sp>
    </p:spTree>
    <p:extLst>
      <p:ext uri="{BB962C8B-B14F-4D97-AF65-F5344CB8AC3E}">
        <p14:creationId xmlns:p14="http://schemas.microsoft.com/office/powerpoint/2010/main" val="24571570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121808A1-1C9B-2866-AA5C-9CEDDCA16728}"/>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3B3B67D5-22E1-C8E3-DECC-7B96F035EC7C}"/>
              </a:ext>
            </a:extLst>
          </p:cNvPr>
          <p:cNvSpPr txBox="1"/>
          <p:nvPr/>
        </p:nvSpPr>
        <p:spPr>
          <a:xfrm>
            <a:off x="1028700" y="1259237"/>
            <a:ext cx="16230599" cy="5455340"/>
          </a:xfrm>
          <a:prstGeom prst="rect">
            <a:avLst/>
          </a:prstGeom>
        </p:spPr>
        <p:txBody>
          <a:bodyPr wrap="square" lIns="0" tIns="0" rIns="0" bIns="0" rtlCol="0" anchor="t">
            <a:spAutoFit/>
          </a:bodyPr>
          <a:lstStyle/>
          <a:p>
            <a:pPr algn="just" rtl="0">
              <a:lnSpc>
                <a:spcPct val="150000"/>
              </a:lnSpc>
              <a:spcBef>
                <a:spcPts val="0"/>
              </a:spcBef>
              <a:spcAft>
                <a:spcPts val="0"/>
              </a:spcAft>
            </a:pPr>
            <a:endParaRPr lang="pt-BR" sz="2800" b="0" dirty="0">
              <a:effectLst/>
            </a:endParaRPr>
          </a:p>
          <a:p>
            <a:pPr algn="just" rtl="0">
              <a:lnSpc>
                <a:spcPct val="150000"/>
              </a:lnSpc>
              <a:spcBef>
                <a:spcPts val="0"/>
              </a:spcBef>
              <a:spcAft>
                <a:spcPts val="0"/>
              </a:spcAft>
            </a:pPr>
            <a:endParaRPr lang="pt-BR" sz="2800" dirty="0"/>
          </a:p>
          <a:p>
            <a:pPr algn="just" rtl="0">
              <a:lnSpc>
                <a:spcPct val="150000"/>
              </a:lnSpc>
              <a:spcBef>
                <a:spcPts val="0"/>
              </a:spcBef>
              <a:spcAft>
                <a:spcPts val="0"/>
              </a:spcAft>
            </a:pPr>
            <a:endParaRPr lang="pt-BR" sz="2800" b="0" dirty="0">
              <a:effectLst/>
            </a:endParaRPr>
          </a:p>
          <a:p>
            <a:pPr marL="304800" algn="just" rtl="0" fontAlgn="base">
              <a:spcBef>
                <a:spcPts val="495"/>
              </a:spcBef>
              <a:spcAft>
                <a:spcPts val="0"/>
              </a:spcAft>
            </a:pPr>
            <a:r>
              <a:rPr lang="pt-BR" sz="3600" b="0" i="0" u="none" strike="noStrike" dirty="0">
                <a:solidFill>
                  <a:srgbClr val="000000"/>
                </a:solidFill>
                <a:effectLst/>
              </a:rPr>
              <a:t>Para cada etapa do PLHIS, um produto será gerado. Esse produto virá em forma de cadernos contendo, além dos textos técnicos, registro do método de trabalho e da participação da sociedade por meio de material relativo à divulgação (Edital de Convocação).</a:t>
            </a:r>
          </a:p>
          <a:p>
            <a:pPr marL="304800" algn="just" rtl="0" fontAlgn="base">
              <a:spcBef>
                <a:spcPts val="495"/>
              </a:spcBef>
              <a:spcAft>
                <a:spcPts val="0"/>
              </a:spcAft>
            </a:pPr>
            <a:endParaRPr lang="pt-BR" sz="3600" b="0" i="0" u="none" strike="noStrike" dirty="0">
              <a:solidFill>
                <a:srgbClr val="000000"/>
              </a:solidFill>
              <a:effectLst/>
            </a:endParaRPr>
          </a:p>
          <a:p>
            <a:pPr marL="304800" algn="just" rtl="0" fontAlgn="base">
              <a:spcBef>
                <a:spcPts val="495"/>
              </a:spcBef>
              <a:spcAft>
                <a:spcPts val="0"/>
              </a:spcAft>
            </a:pPr>
            <a:r>
              <a:rPr lang="pt-BR" sz="3600" b="0" i="0" u="none" strike="noStrike" dirty="0">
                <a:solidFill>
                  <a:srgbClr val="000000"/>
                </a:solidFill>
                <a:effectLst/>
              </a:rPr>
              <a:t>As etapas do PLHIS, conforme determinação do Ministério das Cidades são:</a:t>
            </a:r>
            <a:endParaRPr lang="pt-BR" sz="3600" b="0" dirty="0">
              <a:effectLst/>
            </a:endParaRPr>
          </a:p>
        </p:txBody>
      </p:sp>
      <p:sp>
        <p:nvSpPr>
          <p:cNvPr id="4" name="Freeform 4">
            <a:extLst>
              <a:ext uri="{FF2B5EF4-FFF2-40B4-BE49-F238E27FC236}">
                <a16:creationId xmlns:a16="http://schemas.microsoft.com/office/drawing/2014/main" id="{6ABBC0AC-179D-7F8C-45CE-4BACB888D109}"/>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Tree>
    <p:extLst>
      <p:ext uri="{BB962C8B-B14F-4D97-AF65-F5344CB8AC3E}">
        <p14:creationId xmlns:p14="http://schemas.microsoft.com/office/powerpoint/2010/main" val="22713327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E10917EB-0B19-155C-49CD-D0D632E8ADD6}"/>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F2177D07-FEDB-F942-4B3F-908D3C3C0DD9}"/>
              </a:ext>
            </a:extLst>
          </p:cNvPr>
          <p:cNvSpPr txBox="1"/>
          <p:nvPr/>
        </p:nvSpPr>
        <p:spPr>
          <a:xfrm>
            <a:off x="1028700" y="1259237"/>
            <a:ext cx="16230599" cy="2557110"/>
          </a:xfrm>
          <a:prstGeom prst="rect">
            <a:avLst/>
          </a:prstGeom>
        </p:spPr>
        <p:txBody>
          <a:bodyPr wrap="square" lIns="0" tIns="0" rIns="0" bIns="0" rtlCol="0" anchor="t">
            <a:spAutoFit/>
          </a:bodyPr>
          <a:lstStyle/>
          <a:p>
            <a:pPr algn="just" rtl="0">
              <a:lnSpc>
                <a:spcPct val="150000"/>
              </a:lnSpc>
              <a:spcBef>
                <a:spcPts val="0"/>
              </a:spcBef>
              <a:spcAft>
                <a:spcPts val="0"/>
              </a:spcAft>
            </a:pPr>
            <a:endParaRPr lang="pt-BR" sz="2800" b="0" dirty="0">
              <a:effectLst/>
            </a:endParaRPr>
          </a:p>
          <a:p>
            <a:pPr algn="just" rtl="0">
              <a:lnSpc>
                <a:spcPct val="150000"/>
              </a:lnSpc>
              <a:spcBef>
                <a:spcPts val="0"/>
              </a:spcBef>
              <a:spcAft>
                <a:spcPts val="0"/>
              </a:spcAft>
            </a:pPr>
            <a:endParaRPr lang="pt-BR" sz="2800" dirty="0"/>
          </a:p>
          <a:p>
            <a:pPr algn="just" rtl="0">
              <a:lnSpc>
                <a:spcPct val="150000"/>
              </a:lnSpc>
              <a:spcBef>
                <a:spcPts val="0"/>
              </a:spcBef>
              <a:spcAft>
                <a:spcPts val="0"/>
              </a:spcAft>
            </a:pPr>
            <a:endParaRPr lang="pt-BR" sz="2800" b="0" dirty="0">
              <a:effectLst/>
            </a:endParaRPr>
          </a:p>
          <a:p>
            <a:pPr marL="304800" algn="just" rtl="0" fontAlgn="base">
              <a:spcBef>
                <a:spcPts val="495"/>
              </a:spcBef>
              <a:spcAft>
                <a:spcPts val="0"/>
              </a:spcAft>
            </a:pPr>
            <a:r>
              <a:rPr lang="pt-BR" sz="3600" b="1" i="0" u="none" strike="noStrike" dirty="0">
                <a:solidFill>
                  <a:srgbClr val="000000"/>
                </a:solidFill>
                <a:effectLst/>
              </a:rPr>
              <a:t>Etapa I - Proposta Metodológica:</a:t>
            </a:r>
            <a:endParaRPr lang="pt-BR" sz="3600" b="1" dirty="0">
              <a:effectLst/>
            </a:endParaRPr>
          </a:p>
        </p:txBody>
      </p:sp>
      <p:sp>
        <p:nvSpPr>
          <p:cNvPr id="4" name="Freeform 4">
            <a:extLst>
              <a:ext uri="{FF2B5EF4-FFF2-40B4-BE49-F238E27FC236}">
                <a16:creationId xmlns:a16="http://schemas.microsoft.com/office/drawing/2014/main" id="{BB2301FC-6EDB-6D1B-740C-B385C920AB8A}"/>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6" name="Retângulo: Cantos Arredondados 5">
            <a:extLst>
              <a:ext uri="{FF2B5EF4-FFF2-40B4-BE49-F238E27FC236}">
                <a16:creationId xmlns:a16="http://schemas.microsoft.com/office/drawing/2014/main" id="{21E30C17-C82E-CB5F-5B8A-249620FC3602}"/>
              </a:ext>
            </a:extLst>
          </p:cNvPr>
          <p:cNvSpPr/>
          <p:nvPr/>
        </p:nvSpPr>
        <p:spPr>
          <a:xfrm>
            <a:off x="1028700" y="4046884"/>
            <a:ext cx="2476500" cy="2620616"/>
          </a:xfrm>
          <a:prstGeom prst="roundRect">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dirty="0">
                <a:solidFill>
                  <a:schemeClr val="tx1"/>
                </a:solidFill>
              </a:rPr>
              <a:t>Apresentação da equipe técnica</a:t>
            </a:r>
          </a:p>
        </p:txBody>
      </p:sp>
      <p:sp>
        <p:nvSpPr>
          <p:cNvPr id="7" name="Retângulo: Cantos Arredondados 6">
            <a:extLst>
              <a:ext uri="{FF2B5EF4-FFF2-40B4-BE49-F238E27FC236}">
                <a16:creationId xmlns:a16="http://schemas.microsoft.com/office/drawing/2014/main" id="{58D54657-0058-2720-7555-D9E316B335A1}"/>
              </a:ext>
            </a:extLst>
          </p:cNvPr>
          <p:cNvSpPr/>
          <p:nvPr/>
        </p:nvSpPr>
        <p:spPr>
          <a:xfrm>
            <a:off x="14967348" y="4046883"/>
            <a:ext cx="2286000" cy="2620617"/>
          </a:xfrm>
          <a:prstGeom prst="roundRect">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dirty="0">
                <a:solidFill>
                  <a:schemeClr val="tx1"/>
                </a:solidFill>
              </a:rPr>
              <a:t>Elaboração Final da Metodologia</a:t>
            </a:r>
          </a:p>
        </p:txBody>
      </p:sp>
      <p:sp>
        <p:nvSpPr>
          <p:cNvPr id="8" name="Retângulo: Cantos Arredondados 7">
            <a:extLst>
              <a:ext uri="{FF2B5EF4-FFF2-40B4-BE49-F238E27FC236}">
                <a16:creationId xmlns:a16="http://schemas.microsoft.com/office/drawing/2014/main" id="{2B8A8F1E-886F-4684-C9D5-5B2157EF4989}"/>
              </a:ext>
            </a:extLst>
          </p:cNvPr>
          <p:cNvSpPr/>
          <p:nvPr/>
        </p:nvSpPr>
        <p:spPr>
          <a:xfrm>
            <a:off x="11462148" y="4046884"/>
            <a:ext cx="2286000" cy="2620616"/>
          </a:xfrm>
          <a:prstGeom prst="roundRect">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dirty="0">
                <a:solidFill>
                  <a:schemeClr val="tx1"/>
                </a:solidFill>
              </a:rPr>
              <a:t>Reunião com as associações e entidades</a:t>
            </a:r>
          </a:p>
        </p:txBody>
      </p:sp>
      <p:sp>
        <p:nvSpPr>
          <p:cNvPr id="9" name="Retângulo: Cantos Arredondados 8">
            <a:extLst>
              <a:ext uri="{FF2B5EF4-FFF2-40B4-BE49-F238E27FC236}">
                <a16:creationId xmlns:a16="http://schemas.microsoft.com/office/drawing/2014/main" id="{442D8AC7-C118-01BB-7063-BFD3393F57C2}"/>
              </a:ext>
            </a:extLst>
          </p:cNvPr>
          <p:cNvSpPr/>
          <p:nvPr/>
        </p:nvSpPr>
        <p:spPr>
          <a:xfrm>
            <a:off x="7943093" y="4046883"/>
            <a:ext cx="2286000" cy="2620616"/>
          </a:xfrm>
          <a:prstGeom prst="roundRect">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dirty="0">
                <a:solidFill>
                  <a:schemeClr val="tx1"/>
                </a:solidFill>
              </a:rPr>
              <a:t>Reunião com os técnicos da Pró</a:t>
            </a:r>
          </a:p>
        </p:txBody>
      </p:sp>
      <p:sp>
        <p:nvSpPr>
          <p:cNvPr id="10" name="Retângulo: Cantos Arredondados 9">
            <a:extLst>
              <a:ext uri="{FF2B5EF4-FFF2-40B4-BE49-F238E27FC236}">
                <a16:creationId xmlns:a16="http://schemas.microsoft.com/office/drawing/2014/main" id="{EBD2BD54-1A03-3E92-7AB0-060748114F98}"/>
              </a:ext>
            </a:extLst>
          </p:cNvPr>
          <p:cNvSpPr/>
          <p:nvPr/>
        </p:nvSpPr>
        <p:spPr>
          <a:xfrm>
            <a:off x="4588074" y="4046884"/>
            <a:ext cx="2286000" cy="2620616"/>
          </a:xfrm>
          <a:prstGeom prst="roundRect">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dirty="0">
                <a:solidFill>
                  <a:schemeClr val="tx1"/>
                </a:solidFill>
              </a:rPr>
              <a:t>Formação do grupo de trabalho: GPK + técnicos da Pró</a:t>
            </a:r>
          </a:p>
        </p:txBody>
      </p:sp>
      <p:sp>
        <p:nvSpPr>
          <p:cNvPr id="11" name="Seta: para Baixo 10">
            <a:extLst>
              <a:ext uri="{FF2B5EF4-FFF2-40B4-BE49-F238E27FC236}">
                <a16:creationId xmlns:a16="http://schemas.microsoft.com/office/drawing/2014/main" id="{1E15EE0A-06BF-ACE1-B6EF-5D62E21AE215}"/>
              </a:ext>
            </a:extLst>
          </p:cNvPr>
          <p:cNvSpPr/>
          <p:nvPr/>
        </p:nvSpPr>
        <p:spPr>
          <a:xfrm rot="16200000">
            <a:off x="3818037" y="5288972"/>
            <a:ext cx="457200" cy="571500"/>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Seta: para Baixo 11">
            <a:extLst>
              <a:ext uri="{FF2B5EF4-FFF2-40B4-BE49-F238E27FC236}">
                <a16:creationId xmlns:a16="http://schemas.microsoft.com/office/drawing/2014/main" id="{7D452BAE-C829-FB88-C772-F6E519BC2FD1}"/>
              </a:ext>
            </a:extLst>
          </p:cNvPr>
          <p:cNvSpPr/>
          <p:nvPr/>
        </p:nvSpPr>
        <p:spPr>
          <a:xfrm rot="16200000">
            <a:off x="14118135" y="5200650"/>
            <a:ext cx="457200" cy="571500"/>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Seta: para Baixo 12">
            <a:extLst>
              <a:ext uri="{FF2B5EF4-FFF2-40B4-BE49-F238E27FC236}">
                <a16:creationId xmlns:a16="http://schemas.microsoft.com/office/drawing/2014/main" id="{A59752CB-556B-2254-CB37-505DB5BE780C}"/>
              </a:ext>
            </a:extLst>
          </p:cNvPr>
          <p:cNvSpPr/>
          <p:nvPr/>
        </p:nvSpPr>
        <p:spPr>
          <a:xfrm rot="16200000">
            <a:off x="10623948" y="5200650"/>
            <a:ext cx="457200" cy="571500"/>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Seta: para Baixo 13">
            <a:extLst>
              <a:ext uri="{FF2B5EF4-FFF2-40B4-BE49-F238E27FC236}">
                <a16:creationId xmlns:a16="http://schemas.microsoft.com/office/drawing/2014/main" id="{6B61D890-9FD4-43CF-2C8C-675DCE9D084F}"/>
              </a:ext>
            </a:extLst>
          </p:cNvPr>
          <p:cNvSpPr/>
          <p:nvPr/>
        </p:nvSpPr>
        <p:spPr>
          <a:xfrm rot="16200000">
            <a:off x="7118748" y="5288972"/>
            <a:ext cx="457200" cy="571500"/>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1830581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E2BB3E23-A978-2412-C6F6-D4953BE48027}"/>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813BA2BB-558C-4265-4058-42DFBAA9150F}"/>
              </a:ext>
            </a:extLst>
          </p:cNvPr>
          <p:cNvSpPr txBox="1"/>
          <p:nvPr/>
        </p:nvSpPr>
        <p:spPr>
          <a:xfrm>
            <a:off x="1028700" y="1259237"/>
            <a:ext cx="16230599" cy="2557110"/>
          </a:xfrm>
          <a:prstGeom prst="rect">
            <a:avLst/>
          </a:prstGeom>
        </p:spPr>
        <p:txBody>
          <a:bodyPr wrap="square" lIns="0" tIns="0" rIns="0" bIns="0" rtlCol="0" anchor="t">
            <a:spAutoFit/>
          </a:bodyPr>
          <a:lstStyle/>
          <a:p>
            <a:pPr algn="just" rtl="0">
              <a:lnSpc>
                <a:spcPct val="150000"/>
              </a:lnSpc>
              <a:spcBef>
                <a:spcPts val="0"/>
              </a:spcBef>
              <a:spcAft>
                <a:spcPts val="0"/>
              </a:spcAft>
            </a:pPr>
            <a:endParaRPr lang="pt-BR" sz="2800" b="0" dirty="0">
              <a:effectLst/>
            </a:endParaRPr>
          </a:p>
          <a:p>
            <a:pPr algn="just" rtl="0">
              <a:lnSpc>
                <a:spcPct val="150000"/>
              </a:lnSpc>
              <a:spcBef>
                <a:spcPts val="0"/>
              </a:spcBef>
              <a:spcAft>
                <a:spcPts val="0"/>
              </a:spcAft>
            </a:pPr>
            <a:endParaRPr lang="pt-BR" sz="2800" dirty="0"/>
          </a:p>
          <a:p>
            <a:pPr algn="just" rtl="0">
              <a:lnSpc>
                <a:spcPct val="150000"/>
              </a:lnSpc>
              <a:spcBef>
                <a:spcPts val="0"/>
              </a:spcBef>
              <a:spcAft>
                <a:spcPts val="0"/>
              </a:spcAft>
            </a:pPr>
            <a:endParaRPr lang="pt-BR" sz="2800" b="0" dirty="0">
              <a:effectLst/>
            </a:endParaRPr>
          </a:p>
          <a:p>
            <a:pPr marL="304800" algn="just" rtl="0" fontAlgn="base">
              <a:spcBef>
                <a:spcPts val="495"/>
              </a:spcBef>
              <a:spcAft>
                <a:spcPts val="0"/>
              </a:spcAft>
            </a:pPr>
            <a:r>
              <a:rPr lang="pt-BR" sz="3600" b="1" i="0" u="none" strike="noStrike" dirty="0">
                <a:solidFill>
                  <a:srgbClr val="000000"/>
                </a:solidFill>
                <a:effectLst/>
              </a:rPr>
              <a:t>Etapa II – Diagn</a:t>
            </a:r>
            <a:r>
              <a:rPr lang="pt-BR" sz="3600" b="1" dirty="0">
                <a:solidFill>
                  <a:srgbClr val="000000"/>
                </a:solidFill>
              </a:rPr>
              <a:t>óstico Habitacional</a:t>
            </a:r>
            <a:r>
              <a:rPr lang="pt-BR" sz="3600" b="1" i="0" u="none" strike="noStrike" dirty="0">
                <a:solidFill>
                  <a:srgbClr val="000000"/>
                </a:solidFill>
                <a:effectLst/>
              </a:rPr>
              <a:t>:</a:t>
            </a:r>
            <a:endParaRPr lang="pt-BR" sz="3600" b="1" dirty="0">
              <a:effectLst/>
            </a:endParaRPr>
          </a:p>
        </p:txBody>
      </p:sp>
      <p:sp>
        <p:nvSpPr>
          <p:cNvPr id="4" name="Freeform 4">
            <a:extLst>
              <a:ext uri="{FF2B5EF4-FFF2-40B4-BE49-F238E27FC236}">
                <a16:creationId xmlns:a16="http://schemas.microsoft.com/office/drawing/2014/main" id="{CC5F1A24-1625-E969-21DD-EA8C14C5C8AF}"/>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7" name="Retângulo: Cantos Arredondados 6">
            <a:extLst>
              <a:ext uri="{FF2B5EF4-FFF2-40B4-BE49-F238E27FC236}">
                <a16:creationId xmlns:a16="http://schemas.microsoft.com/office/drawing/2014/main" id="{168A5FA1-4580-15BD-B5C3-F78940293FC3}"/>
              </a:ext>
            </a:extLst>
          </p:cNvPr>
          <p:cNvSpPr/>
          <p:nvPr/>
        </p:nvSpPr>
        <p:spPr>
          <a:xfrm>
            <a:off x="14051433" y="4305300"/>
            <a:ext cx="3207866" cy="2362200"/>
          </a:xfrm>
          <a:prstGeom prst="roundRect">
            <a:avLst/>
          </a:prstGeom>
          <a:solidFill>
            <a:srgbClr val="7CEB99"/>
          </a:solidFill>
          <a:ln>
            <a:solidFill>
              <a:srgbClr val="7CEB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dirty="0">
                <a:solidFill>
                  <a:schemeClr val="tx1"/>
                </a:solidFill>
              </a:rPr>
              <a:t>Produto Final</a:t>
            </a:r>
          </a:p>
        </p:txBody>
      </p:sp>
      <p:sp>
        <p:nvSpPr>
          <p:cNvPr id="8" name="Retângulo: Cantos Arredondados 7">
            <a:extLst>
              <a:ext uri="{FF2B5EF4-FFF2-40B4-BE49-F238E27FC236}">
                <a16:creationId xmlns:a16="http://schemas.microsoft.com/office/drawing/2014/main" id="{1DEB4F5A-0B1B-F1AE-1C8C-45E6EA74B08A}"/>
              </a:ext>
            </a:extLst>
          </p:cNvPr>
          <p:cNvSpPr/>
          <p:nvPr/>
        </p:nvSpPr>
        <p:spPr>
          <a:xfrm>
            <a:off x="9815215" y="4323481"/>
            <a:ext cx="2838910" cy="2362200"/>
          </a:xfrm>
          <a:prstGeom prst="roundRect">
            <a:avLst/>
          </a:prstGeom>
          <a:solidFill>
            <a:srgbClr val="7CEB99"/>
          </a:solidFill>
          <a:ln>
            <a:solidFill>
              <a:srgbClr val="7CEB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dirty="0">
                <a:solidFill>
                  <a:schemeClr val="tx1"/>
                </a:solidFill>
              </a:rPr>
              <a:t>Discussão em Audiência Pública (leitura)</a:t>
            </a:r>
          </a:p>
        </p:txBody>
      </p:sp>
      <p:sp>
        <p:nvSpPr>
          <p:cNvPr id="9" name="Retângulo: Cantos Arredondados 8">
            <a:extLst>
              <a:ext uri="{FF2B5EF4-FFF2-40B4-BE49-F238E27FC236}">
                <a16:creationId xmlns:a16="http://schemas.microsoft.com/office/drawing/2014/main" id="{378CB881-04A4-BD82-FEC3-ABAE9C25669A}"/>
              </a:ext>
            </a:extLst>
          </p:cNvPr>
          <p:cNvSpPr/>
          <p:nvPr/>
        </p:nvSpPr>
        <p:spPr>
          <a:xfrm>
            <a:off x="5734160" y="4305300"/>
            <a:ext cx="2683747" cy="2362200"/>
          </a:xfrm>
          <a:prstGeom prst="roundRect">
            <a:avLst/>
          </a:prstGeom>
          <a:solidFill>
            <a:srgbClr val="7CEB99"/>
          </a:solidFill>
          <a:ln>
            <a:solidFill>
              <a:srgbClr val="7CEB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dirty="0">
                <a:solidFill>
                  <a:schemeClr val="tx1"/>
                </a:solidFill>
              </a:rPr>
              <a:t>Consolidação do Diagnóstico</a:t>
            </a:r>
          </a:p>
        </p:txBody>
      </p:sp>
      <p:sp>
        <p:nvSpPr>
          <p:cNvPr id="10" name="Retângulo: Cantos Arredondados 9">
            <a:extLst>
              <a:ext uri="{FF2B5EF4-FFF2-40B4-BE49-F238E27FC236}">
                <a16:creationId xmlns:a16="http://schemas.microsoft.com/office/drawing/2014/main" id="{69D501F2-E102-583D-D1D4-A31F100DFD45}"/>
              </a:ext>
            </a:extLst>
          </p:cNvPr>
          <p:cNvSpPr/>
          <p:nvPr/>
        </p:nvSpPr>
        <p:spPr>
          <a:xfrm>
            <a:off x="1219200" y="4305300"/>
            <a:ext cx="2912347" cy="2362200"/>
          </a:xfrm>
          <a:prstGeom prst="roundRect">
            <a:avLst/>
          </a:prstGeom>
          <a:solidFill>
            <a:srgbClr val="7CEB99"/>
          </a:solidFill>
          <a:ln>
            <a:solidFill>
              <a:srgbClr val="7CEB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dirty="0">
                <a:solidFill>
                  <a:schemeClr val="tx1"/>
                </a:solidFill>
              </a:rPr>
              <a:t>Sistematização de Dados</a:t>
            </a:r>
          </a:p>
        </p:txBody>
      </p:sp>
      <p:sp>
        <p:nvSpPr>
          <p:cNvPr id="14" name="Seta: para Baixo 13">
            <a:extLst>
              <a:ext uri="{FF2B5EF4-FFF2-40B4-BE49-F238E27FC236}">
                <a16:creationId xmlns:a16="http://schemas.microsoft.com/office/drawing/2014/main" id="{06EDE293-D188-7042-BE4D-77D032A45BE7}"/>
              </a:ext>
            </a:extLst>
          </p:cNvPr>
          <p:cNvSpPr/>
          <p:nvPr/>
        </p:nvSpPr>
        <p:spPr>
          <a:xfrm rot="16200000">
            <a:off x="4655262" y="5022404"/>
            <a:ext cx="545522" cy="964354"/>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Seta: para Baixo 4">
            <a:extLst>
              <a:ext uri="{FF2B5EF4-FFF2-40B4-BE49-F238E27FC236}">
                <a16:creationId xmlns:a16="http://schemas.microsoft.com/office/drawing/2014/main" id="{C57E5F36-81BC-5C73-F27A-FB27394FBE99}"/>
              </a:ext>
            </a:extLst>
          </p:cNvPr>
          <p:cNvSpPr/>
          <p:nvPr/>
        </p:nvSpPr>
        <p:spPr>
          <a:xfrm rot="16200000">
            <a:off x="13082386" y="5017573"/>
            <a:ext cx="545522" cy="974015"/>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Seta: para Baixo 14">
            <a:extLst>
              <a:ext uri="{FF2B5EF4-FFF2-40B4-BE49-F238E27FC236}">
                <a16:creationId xmlns:a16="http://schemas.microsoft.com/office/drawing/2014/main" id="{BAD115E2-C9BA-D8E0-88F9-601A1B0F14A5}"/>
              </a:ext>
            </a:extLst>
          </p:cNvPr>
          <p:cNvSpPr/>
          <p:nvPr/>
        </p:nvSpPr>
        <p:spPr>
          <a:xfrm rot="16200000">
            <a:off x="8843800" y="5019942"/>
            <a:ext cx="545522" cy="969278"/>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844558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4E63FC76-C26B-DADA-2FEF-60784771BF98}"/>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7A9702D8-C3DF-B792-004E-7C8D72469012}"/>
              </a:ext>
            </a:extLst>
          </p:cNvPr>
          <p:cNvSpPr txBox="1"/>
          <p:nvPr/>
        </p:nvSpPr>
        <p:spPr>
          <a:xfrm>
            <a:off x="1028700" y="1259237"/>
            <a:ext cx="16230599" cy="1910779"/>
          </a:xfrm>
          <a:prstGeom prst="rect">
            <a:avLst/>
          </a:prstGeom>
        </p:spPr>
        <p:txBody>
          <a:bodyPr wrap="square" lIns="0" tIns="0" rIns="0" bIns="0" rtlCol="0" anchor="t">
            <a:spAutoFit/>
          </a:bodyPr>
          <a:lstStyle/>
          <a:p>
            <a:pPr algn="just" rtl="0">
              <a:lnSpc>
                <a:spcPct val="150000"/>
              </a:lnSpc>
              <a:spcBef>
                <a:spcPts val="0"/>
              </a:spcBef>
              <a:spcAft>
                <a:spcPts val="0"/>
              </a:spcAft>
            </a:pPr>
            <a:endParaRPr lang="pt-BR" sz="2800" b="0" dirty="0">
              <a:effectLst/>
            </a:endParaRPr>
          </a:p>
          <a:p>
            <a:pPr algn="just" rtl="0">
              <a:lnSpc>
                <a:spcPct val="150000"/>
              </a:lnSpc>
              <a:spcBef>
                <a:spcPts val="0"/>
              </a:spcBef>
              <a:spcAft>
                <a:spcPts val="0"/>
              </a:spcAft>
            </a:pPr>
            <a:endParaRPr lang="pt-BR" sz="2800" dirty="0"/>
          </a:p>
          <a:p>
            <a:pPr marL="304800" algn="just" rtl="0" fontAlgn="base">
              <a:spcBef>
                <a:spcPts val="495"/>
              </a:spcBef>
              <a:spcAft>
                <a:spcPts val="0"/>
              </a:spcAft>
            </a:pPr>
            <a:r>
              <a:rPr lang="pt-BR" sz="3600" b="1" i="0" u="none" strike="noStrike" dirty="0">
                <a:solidFill>
                  <a:srgbClr val="000000"/>
                </a:solidFill>
                <a:effectLst/>
              </a:rPr>
              <a:t>Etapa III – Estratégias de Ação:</a:t>
            </a:r>
            <a:endParaRPr lang="pt-BR" sz="3600" b="1" dirty="0">
              <a:effectLst/>
            </a:endParaRPr>
          </a:p>
        </p:txBody>
      </p:sp>
      <p:sp>
        <p:nvSpPr>
          <p:cNvPr id="4" name="Freeform 4">
            <a:extLst>
              <a:ext uri="{FF2B5EF4-FFF2-40B4-BE49-F238E27FC236}">
                <a16:creationId xmlns:a16="http://schemas.microsoft.com/office/drawing/2014/main" id="{52715C50-20B1-C09D-515D-F0BAD8C9974F}"/>
              </a:ext>
            </a:extLst>
          </p:cNvPr>
          <p:cNvSpPr/>
          <p:nvPr/>
        </p:nvSpPr>
        <p:spPr>
          <a:xfrm>
            <a:off x="14967348" y="1028700"/>
            <a:ext cx="2291952" cy="461074"/>
          </a:xfrm>
          <a:custGeom>
            <a:avLst/>
            <a:gdLst/>
            <a:ahLst/>
            <a:cxnLst/>
            <a:rect l="l" t="t" r="r" b="b"/>
            <a:pathLst>
              <a:path w="2291952" h="461074">
                <a:moveTo>
                  <a:pt x="0" y="0"/>
                </a:moveTo>
                <a:lnTo>
                  <a:pt x="2291952" y="0"/>
                </a:lnTo>
                <a:lnTo>
                  <a:pt x="2291952" y="461074"/>
                </a:lnTo>
                <a:lnTo>
                  <a:pt x="0" y="461074"/>
                </a:lnTo>
                <a:lnTo>
                  <a:pt x="0" y="0"/>
                </a:lnTo>
                <a:close/>
              </a:path>
            </a:pathLst>
          </a:custGeom>
          <a:blipFill>
            <a:blip r:embed="rId2"/>
            <a:stretch>
              <a:fillRect t="-325736" b="-71353"/>
            </a:stretch>
          </a:blipFill>
        </p:spPr>
      </p:sp>
      <p:sp>
        <p:nvSpPr>
          <p:cNvPr id="9" name="Retângulo 8">
            <a:extLst>
              <a:ext uri="{FF2B5EF4-FFF2-40B4-BE49-F238E27FC236}">
                <a16:creationId xmlns:a16="http://schemas.microsoft.com/office/drawing/2014/main" id="{14B5288E-46D1-0779-24C7-686780F66327}"/>
              </a:ext>
            </a:extLst>
          </p:cNvPr>
          <p:cNvSpPr/>
          <p:nvPr/>
        </p:nvSpPr>
        <p:spPr>
          <a:xfrm>
            <a:off x="3498273" y="8724900"/>
            <a:ext cx="9829800" cy="1188438"/>
          </a:xfrm>
          <a:prstGeom prst="rect">
            <a:avLst/>
          </a:prstGeom>
          <a:solidFill>
            <a:srgbClr val="FAF517"/>
          </a:solidFill>
          <a:ln>
            <a:solidFill>
              <a:srgbClr val="FFFF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b="1" dirty="0">
                <a:solidFill>
                  <a:schemeClr val="tx1"/>
                </a:solidFill>
              </a:rPr>
              <a:t>Indicadores</a:t>
            </a:r>
          </a:p>
        </p:txBody>
      </p:sp>
      <p:sp>
        <p:nvSpPr>
          <p:cNvPr id="10" name="Retângulo 9">
            <a:extLst>
              <a:ext uri="{FF2B5EF4-FFF2-40B4-BE49-F238E27FC236}">
                <a16:creationId xmlns:a16="http://schemas.microsoft.com/office/drawing/2014/main" id="{89EAD6D6-A70F-8791-E069-D4E193A832B5}"/>
              </a:ext>
            </a:extLst>
          </p:cNvPr>
          <p:cNvSpPr/>
          <p:nvPr/>
        </p:nvSpPr>
        <p:spPr>
          <a:xfrm>
            <a:off x="3463637" y="5143500"/>
            <a:ext cx="9829800" cy="1188438"/>
          </a:xfrm>
          <a:prstGeom prst="rect">
            <a:avLst/>
          </a:prstGeom>
          <a:solidFill>
            <a:srgbClr val="60A500"/>
          </a:solidFill>
          <a:ln>
            <a:solidFill>
              <a:srgbClr val="60A5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b="1" dirty="0">
                <a:solidFill>
                  <a:schemeClr val="tx1"/>
                </a:solidFill>
              </a:rPr>
              <a:t>Programas e Ações</a:t>
            </a:r>
          </a:p>
        </p:txBody>
      </p:sp>
      <p:sp>
        <p:nvSpPr>
          <p:cNvPr id="11" name="Retângulo 10">
            <a:extLst>
              <a:ext uri="{FF2B5EF4-FFF2-40B4-BE49-F238E27FC236}">
                <a16:creationId xmlns:a16="http://schemas.microsoft.com/office/drawing/2014/main" id="{923B0DAD-FFD8-F04B-80DF-FF65F7D0AA6B}"/>
              </a:ext>
            </a:extLst>
          </p:cNvPr>
          <p:cNvSpPr/>
          <p:nvPr/>
        </p:nvSpPr>
        <p:spPr>
          <a:xfrm>
            <a:off x="3463637" y="6934200"/>
            <a:ext cx="9829800" cy="1188438"/>
          </a:xfrm>
          <a:prstGeom prst="rect">
            <a:avLst/>
          </a:prstGeom>
          <a:solidFill>
            <a:schemeClr val="accent6">
              <a:lumMod val="75000"/>
            </a:schemeClr>
          </a:solidFill>
          <a:ln>
            <a:solidFill>
              <a:srgbClr val="FFC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b="1" dirty="0">
                <a:solidFill>
                  <a:schemeClr val="tx1"/>
                </a:solidFill>
              </a:rPr>
              <a:t>Metas, recursos e fontes de financiamento</a:t>
            </a:r>
          </a:p>
        </p:txBody>
      </p:sp>
      <p:sp>
        <p:nvSpPr>
          <p:cNvPr id="12" name="Retângulo 11">
            <a:extLst>
              <a:ext uri="{FF2B5EF4-FFF2-40B4-BE49-F238E27FC236}">
                <a16:creationId xmlns:a16="http://schemas.microsoft.com/office/drawing/2014/main" id="{0D89FE03-FA61-C595-8401-A9D470A65306}"/>
              </a:ext>
            </a:extLst>
          </p:cNvPr>
          <p:cNvSpPr/>
          <p:nvPr/>
        </p:nvSpPr>
        <p:spPr>
          <a:xfrm>
            <a:off x="3463637" y="3352800"/>
            <a:ext cx="9829800" cy="1188438"/>
          </a:xfrm>
          <a:prstGeom prst="rect">
            <a:avLst/>
          </a:prstGeom>
          <a:solidFill>
            <a:schemeClr val="tx2">
              <a:lumMod val="60000"/>
              <a:lumOff val="40000"/>
            </a:schemeClr>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b="1" dirty="0">
                <a:solidFill>
                  <a:schemeClr val="tx1"/>
                </a:solidFill>
              </a:rPr>
              <a:t>Diretrizes e Objetivos</a:t>
            </a:r>
          </a:p>
        </p:txBody>
      </p:sp>
      <p:sp>
        <p:nvSpPr>
          <p:cNvPr id="15" name="Seta: para Baixo 14">
            <a:extLst>
              <a:ext uri="{FF2B5EF4-FFF2-40B4-BE49-F238E27FC236}">
                <a16:creationId xmlns:a16="http://schemas.microsoft.com/office/drawing/2014/main" id="{DDFEEF62-32D7-FF10-9469-42F269B18CD5}"/>
              </a:ext>
            </a:extLst>
          </p:cNvPr>
          <p:cNvSpPr/>
          <p:nvPr/>
        </p:nvSpPr>
        <p:spPr>
          <a:xfrm>
            <a:off x="8113568" y="4541238"/>
            <a:ext cx="529937" cy="602262"/>
          </a:xfrm>
          <a:prstGeom prst="downArrow">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pt-BR"/>
          </a:p>
        </p:txBody>
      </p:sp>
      <p:sp>
        <p:nvSpPr>
          <p:cNvPr id="16" name="Seta: para Baixo 15">
            <a:extLst>
              <a:ext uri="{FF2B5EF4-FFF2-40B4-BE49-F238E27FC236}">
                <a16:creationId xmlns:a16="http://schemas.microsoft.com/office/drawing/2014/main" id="{5A119337-ED00-72CA-61E7-A82C3F85A54B}"/>
              </a:ext>
            </a:extLst>
          </p:cNvPr>
          <p:cNvSpPr/>
          <p:nvPr/>
        </p:nvSpPr>
        <p:spPr>
          <a:xfrm>
            <a:off x="8153399" y="6331938"/>
            <a:ext cx="529937" cy="602262"/>
          </a:xfrm>
          <a:prstGeom prst="downArrow">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pt-BR"/>
          </a:p>
        </p:txBody>
      </p:sp>
      <p:sp>
        <p:nvSpPr>
          <p:cNvPr id="17" name="Seta: para Baixo 16">
            <a:extLst>
              <a:ext uri="{FF2B5EF4-FFF2-40B4-BE49-F238E27FC236}">
                <a16:creationId xmlns:a16="http://schemas.microsoft.com/office/drawing/2014/main" id="{4C994AE6-3AA0-0FD7-B27E-6E947B5DA1EB}"/>
              </a:ext>
            </a:extLst>
          </p:cNvPr>
          <p:cNvSpPr/>
          <p:nvPr/>
        </p:nvSpPr>
        <p:spPr>
          <a:xfrm>
            <a:off x="8113567" y="8122638"/>
            <a:ext cx="529937" cy="602262"/>
          </a:xfrm>
          <a:prstGeom prst="downArrow">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9517506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09692" y="2020747"/>
            <a:ext cx="18897692" cy="9307113"/>
          </a:xfrm>
          <a:custGeom>
            <a:avLst/>
            <a:gdLst/>
            <a:ahLst/>
            <a:cxnLst/>
            <a:rect l="l" t="t" r="r" b="b"/>
            <a:pathLst>
              <a:path w="18897692" h="9307113">
                <a:moveTo>
                  <a:pt x="0" y="0"/>
                </a:moveTo>
                <a:lnTo>
                  <a:pt x="18897692" y="0"/>
                </a:lnTo>
                <a:lnTo>
                  <a:pt x="18897692" y="9307113"/>
                </a:lnTo>
                <a:lnTo>
                  <a:pt x="0" y="9307113"/>
                </a:lnTo>
                <a:lnTo>
                  <a:pt x="0" y="0"/>
                </a:lnTo>
                <a:close/>
              </a:path>
            </a:pathLst>
          </a:custGeom>
          <a:blipFill>
            <a:blip r:embed="rId2">
              <a:alphaModFix amt="24000"/>
            </a:blip>
            <a:stretch>
              <a:fillRect/>
            </a:stretch>
          </a:blipFill>
        </p:spPr>
      </p:sp>
      <p:sp>
        <p:nvSpPr>
          <p:cNvPr id="3" name="Freeform 3"/>
          <p:cNvSpPr/>
          <p:nvPr/>
        </p:nvSpPr>
        <p:spPr>
          <a:xfrm>
            <a:off x="5073411" y="3761079"/>
            <a:ext cx="7775419" cy="1957229"/>
          </a:xfrm>
          <a:custGeom>
            <a:avLst/>
            <a:gdLst/>
            <a:ahLst/>
            <a:cxnLst/>
            <a:rect l="l" t="t" r="r" b="b"/>
            <a:pathLst>
              <a:path w="7775419" h="1957229">
                <a:moveTo>
                  <a:pt x="0" y="0"/>
                </a:moveTo>
                <a:lnTo>
                  <a:pt x="7775418" y="0"/>
                </a:lnTo>
                <a:lnTo>
                  <a:pt x="7775418" y="1957229"/>
                </a:lnTo>
                <a:lnTo>
                  <a:pt x="0" y="1957229"/>
                </a:lnTo>
                <a:lnTo>
                  <a:pt x="0" y="0"/>
                </a:lnTo>
                <a:close/>
              </a:path>
            </a:pathLst>
          </a:custGeom>
          <a:blipFill>
            <a:blip r:embed="rId3"/>
            <a:stretch>
              <a:fillRect t="-240242" b="-57024"/>
            </a:stretch>
          </a:blipFill>
        </p:spPr>
      </p:sp>
      <p:grpSp>
        <p:nvGrpSpPr>
          <p:cNvPr id="4" name="Group 4"/>
          <p:cNvGrpSpPr/>
          <p:nvPr/>
        </p:nvGrpSpPr>
        <p:grpSpPr>
          <a:xfrm>
            <a:off x="2275011" y="5982576"/>
            <a:ext cx="13737977" cy="498637"/>
            <a:chOff x="0" y="0"/>
            <a:chExt cx="3618233" cy="131328"/>
          </a:xfrm>
        </p:grpSpPr>
        <p:sp>
          <p:nvSpPr>
            <p:cNvPr id="5" name="Freeform 5"/>
            <p:cNvSpPr/>
            <p:nvPr/>
          </p:nvSpPr>
          <p:spPr>
            <a:xfrm>
              <a:off x="0" y="0"/>
              <a:ext cx="3618233" cy="131328"/>
            </a:xfrm>
            <a:custGeom>
              <a:avLst/>
              <a:gdLst/>
              <a:ahLst/>
              <a:cxnLst/>
              <a:rect l="l" t="t" r="r" b="b"/>
              <a:pathLst>
                <a:path w="3618233" h="131328">
                  <a:moveTo>
                    <a:pt x="0" y="0"/>
                  </a:moveTo>
                  <a:lnTo>
                    <a:pt x="3618233" y="0"/>
                  </a:lnTo>
                  <a:lnTo>
                    <a:pt x="3618233" y="131328"/>
                  </a:lnTo>
                  <a:lnTo>
                    <a:pt x="0" y="131328"/>
                  </a:lnTo>
                  <a:close/>
                </a:path>
              </a:pathLst>
            </a:custGeom>
            <a:solidFill>
              <a:srgbClr val="020122">
                <a:alpha val="19608"/>
              </a:srgbClr>
            </a:solidFill>
          </p:spPr>
        </p:sp>
        <p:sp>
          <p:nvSpPr>
            <p:cNvPr id="6" name="TextBox 6"/>
            <p:cNvSpPr txBox="1"/>
            <p:nvPr/>
          </p:nvSpPr>
          <p:spPr>
            <a:xfrm>
              <a:off x="0" y="-38100"/>
              <a:ext cx="3618233" cy="169428"/>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1028700" y="9221862"/>
            <a:ext cx="5947699" cy="209550"/>
          </a:xfrm>
          <a:prstGeom prst="rect">
            <a:avLst/>
          </a:prstGeom>
        </p:spPr>
        <p:txBody>
          <a:bodyPr lIns="0" tIns="0" rIns="0" bIns="0" rtlCol="0" anchor="t">
            <a:spAutoFit/>
          </a:bodyPr>
          <a:lstStyle/>
          <a:p>
            <a:pPr algn="l">
              <a:lnSpc>
                <a:spcPts val="1650"/>
              </a:lnSpc>
            </a:pPr>
            <a:r>
              <a:rPr lang="en-US" sz="1500">
                <a:solidFill>
                  <a:srgbClr val="000000"/>
                </a:solidFill>
                <a:latin typeface="Open Sans"/>
                <a:ea typeface="Open Sans"/>
                <a:cs typeface="Open Sans"/>
                <a:sym typeface="Open Sans"/>
              </a:rPr>
              <a:t>WWW.SUASFACIL.COM.BR</a:t>
            </a:r>
          </a:p>
        </p:txBody>
      </p:sp>
      <p:sp>
        <p:nvSpPr>
          <p:cNvPr id="8" name="TextBox 8"/>
          <p:cNvSpPr txBox="1"/>
          <p:nvPr/>
        </p:nvSpPr>
        <p:spPr>
          <a:xfrm>
            <a:off x="11658866" y="933450"/>
            <a:ext cx="5947699" cy="209550"/>
          </a:xfrm>
          <a:prstGeom prst="rect">
            <a:avLst/>
          </a:prstGeom>
        </p:spPr>
        <p:txBody>
          <a:bodyPr lIns="0" tIns="0" rIns="0" bIns="0" rtlCol="0" anchor="t">
            <a:spAutoFit/>
          </a:bodyPr>
          <a:lstStyle/>
          <a:p>
            <a:pPr marL="0" lvl="1" indent="0" algn="r">
              <a:lnSpc>
                <a:spcPts val="1650"/>
              </a:lnSpc>
              <a:spcBef>
                <a:spcPct val="0"/>
              </a:spcBef>
            </a:pPr>
            <a:r>
              <a:rPr lang="en-US" sz="1500">
                <a:solidFill>
                  <a:srgbClr val="000000"/>
                </a:solidFill>
                <a:latin typeface="Open Sans"/>
                <a:ea typeface="Open Sans"/>
                <a:cs typeface="Open Sans"/>
                <a:sym typeface="Open Sans"/>
              </a:rPr>
              <a:t>NOVEMBRO2024</a:t>
            </a:r>
          </a:p>
        </p:txBody>
      </p:sp>
      <p:sp>
        <p:nvSpPr>
          <p:cNvPr id="9" name="TextBox 9"/>
          <p:cNvSpPr txBox="1"/>
          <p:nvPr/>
        </p:nvSpPr>
        <p:spPr>
          <a:xfrm>
            <a:off x="11658866" y="9221862"/>
            <a:ext cx="5947699" cy="209550"/>
          </a:xfrm>
          <a:prstGeom prst="rect">
            <a:avLst/>
          </a:prstGeom>
        </p:spPr>
        <p:txBody>
          <a:bodyPr lIns="0" tIns="0" rIns="0" bIns="0" rtlCol="0" anchor="t">
            <a:spAutoFit/>
          </a:bodyPr>
          <a:lstStyle/>
          <a:p>
            <a:pPr marL="0" lvl="1" indent="0" algn="r">
              <a:lnSpc>
                <a:spcPts val="1650"/>
              </a:lnSpc>
              <a:spcBef>
                <a:spcPct val="0"/>
              </a:spcBef>
            </a:pPr>
            <a:r>
              <a:rPr lang="en-US" sz="1500">
                <a:solidFill>
                  <a:srgbClr val="000000"/>
                </a:solidFill>
                <a:latin typeface="Open Sans"/>
                <a:ea typeface="Open Sans"/>
                <a:cs typeface="Open Sans"/>
                <a:sym typeface="Open Sans"/>
              </a:rPr>
              <a:t>ATENDIMENTO@SUASFACIL.COM.BR</a:t>
            </a:r>
          </a:p>
        </p:txBody>
      </p:sp>
      <p:sp>
        <p:nvSpPr>
          <p:cNvPr id="10" name="TextBox 10"/>
          <p:cNvSpPr txBox="1"/>
          <p:nvPr/>
        </p:nvSpPr>
        <p:spPr>
          <a:xfrm>
            <a:off x="1028700" y="933450"/>
            <a:ext cx="5947699" cy="209550"/>
          </a:xfrm>
          <a:prstGeom prst="rect">
            <a:avLst/>
          </a:prstGeom>
        </p:spPr>
        <p:txBody>
          <a:bodyPr lIns="0" tIns="0" rIns="0" bIns="0" rtlCol="0" anchor="t">
            <a:spAutoFit/>
          </a:bodyPr>
          <a:lstStyle/>
          <a:p>
            <a:pPr algn="l">
              <a:lnSpc>
                <a:spcPts val="1650"/>
              </a:lnSpc>
            </a:pPr>
            <a:r>
              <a:rPr lang="en-US" sz="1500">
                <a:solidFill>
                  <a:srgbClr val="000000"/>
                </a:solidFill>
                <a:latin typeface="Open Sans"/>
                <a:ea typeface="Open Sans"/>
                <a:cs typeface="Open Sans"/>
                <a:sym typeface="Open Sans"/>
              </a:rPr>
              <a:t>SUASFACIL</a:t>
            </a:r>
          </a:p>
        </p:txBody>
      </p:sp>
      <p:sp>
        <p:nvSpPr>
          <p:cNvPr id="11" name="TextBox 11"/>
          <p:cNvSpPr txBox="1"/>
          <p:nvPr/>
        </p:nvSpPr>
        <p:spPr>
          <a:xfrm>
            <a:off x="1954400" y="5708783"/>
            <a:ext cx="14379200" cy="538061"/>
          </a:xfrm>
          <a:prstGeom prst="rect">
            <a:avLst/>
          </a:prstGeom>
        </p:spPr>
        <p:txBody>
          <a:bodyPr lIns="0" tIns="0" rIns="0" bIns="0" rtlCol="0" anchor="t">
            <a:spAutoFit/>
          </a:bodyPr>
          <a:lstStyle/>
          <a:p>
            <a:pPr algn="ctr">
              <a:lnSpc>
                <a:spcPts val="3625"/>
              </a:lnSpc>
            </a:pPr>
            <a:r>
              <a:rPr lang="en-US" sz="3486" spc="-205">
                <a:solidFill>
                  <a:srgbClr val="020122"/>
                </a:solidFill>
                <a:latin typeface="Codec Pro ExtraBold"/>
                <a:ea typeface="Codec Pro ExtraBold"/>
                <a:cs typeface="Codec Pro ExtraBold"/>
                <a:sym typeface="Codec Pro ExtraBold"/>
              </a:rPr>
              <a:t>Formação Contínua: Elevando o Compromisso com a Excelência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1453</TotalTime>
  <Words>2898</Words>
  <Application>Microsoft Office PowerPoint</Application>
  <PresentationFormat>Personalizar</PresentationFormat>
  <Paragraphs>384</Paragraphs>
  <Slides>52</Slides>
  <Notes>0</Notes>
  <HiddenSlides>1</HiddenSlides>
  <MMClips>1</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52</vt:i4>
      </vt:variant>
    </vt:vector>
  </HeadingPairs>
  <TitlesOfParts>
    <vt:vector size="61" baseType="lpstr">
      <vt:lpstr>Open Sans Bold</vt:lpstr>
      <vt:lpstr>Wingdings</vt:lpstr>
      <vt:lpstr>Rawline</vt:lpstr>
      <vt:lpstr>Open Sans</vt:lpstr>
      <vt:lpstr>Arial</vt:lpstr>
      <vt:lpstr>Codec Pro ExtraBold</vt:lpstr>
      <vt:lpstr>Calibri</vt:lpstr>
      <vt:lpstr>Aptos</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dc:title>
  <dc:creator>User1</dc:creator>
  <cp:lastModifiedBy>SUAS Fácil</cp:lastModifiedBy>
  <cp:revision>8</cp:revision>
  <dcterms:created xsi:type="dcterms:W3CDTF">2006-08-16T00:00:00Z</dcterms:created>
  <dcterms:modified xsi:type="dcterms:W3CDTF">2024-11-05T14:30:54Z</dcterms:modified>
  <dc:identifier>DAF8S2bpm84</dc:identifier>
</cp:coreProperties>
</file>